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4"/>
  </p:notesMasterIdLst>
  <p:handoutMasterIdLst>
    <p:handoutMasterId r:id="rId25"/>
  </p:handoutMasterIdLst>
  <p:sldIdLst>
    <p:sldId id="262" r:id="rId2"/>
    <p:sldId id="289" r:id="rId3"/>
    <p:sldId id="288" r:id="rId4"/>
    <p:sldId id="290" r:id="rId5"/>
    <p:sldId id="291" r:id="rId6"/>
    <p:sldId id="294" r:id="rId7"/>
    <p:sldId id="296" r:id="rId8"/>
    <p:sldId id="293" r:id="rId9"/>
    <p:sldId id="297" r:id="rId10"/>
    <p:sldId id="298" r:id="rId11"/>
    <p:sldId id="299" r:id="rId12"/>
    <p:sldId id="300" r:id="rId13"/>
    <p:sldId id="301" r:id="rId14"/>
    <p:sldId id="302" r:id="rId15"/>
    <p:sldId id="292" r:id="rId16"/>
    <p:sldId id="303" r:id="rId17"/>
    <p:sldId id="304" r:id="rId18"/>
    <p:sldId id="305" r:id="rId19"/>
    <p:sldId id="306" r:id="rId20"/>
    <p:sldId id="307" r:id="rId21"/>
    <p:sldId id="295" r:id="rId22"/>
    <p:sldId id="287" r:id="rId23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3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2" autoAdjust="0"/>
    <p:restoredTop sz="95027" autoAdjust="0"/>
  </p:normalViewPr>
  <p:slideViewPr>
    <p:cSldViewPr>
      <p:cViewPr>
        <p:scale>
          <a:sx n="70" d="100"/>
          <a:sy n="70" d="100"/>
        </p:scale>
        <p:origin x="-2202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3060" y="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97639-40A6-4ABD-A637-60C0D3CE0A38}" type="datetimeFigureOut">
              <a:rPr lang="sk-SK" smtClean="0"/>
              <a:pPr/>
              <a:t>20. 12. 2012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9C0C8-E617-49FB-91A8-27869B56EE2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5823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C70FBB8-2816-4393-A1A6-344CEEEFC34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4784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FABEBCF-9C60-40E0-A32A-9DBFB5536AFB}" type="slidenum">
              <a:rPr lang="sk-SK"/>
              <a:pPr/>
              <a:t>1</a:t>
            </a:fld>
            <a:endParaRPr lang="sk-SK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3050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8772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25542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1250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76862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5178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0893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9628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3159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184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79276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20</a:t>
            </a:fld>
            <a:endParaRPr lang="sk-S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18190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2809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>
          <a:xfrm>
            <a:off x="692696" y="4283968"/>
            <a:ext cx="5486400" cy="4114800"/>
          </a:xfrm>
        </p:spPr>
        <p:txBody>
          <a:bodyPr/>
          <a:lstStyle/>
          <a:p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3102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459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7376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3232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5198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5112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70FBB8-2816-4393-A1A6-344CEEEFC34F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898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9 w 717"/>
                <a:gd name="T1" fmla="*/ 845 h 845"/>
                <a:gd name="T2" fmla="*/ 719 w 717"/>
                <a:gd name="T3" fmla="*/ 821 h 845"/>
                <a:gd name="T4" fmla="*/ 576 w 717"/>
                <a:gd name="T5" fmla="*/ 605 h 845"/>
                <a:gd name="T6" fmla="*/ 407 w 717"/>
                <a:gd name="T7" fmla="*/ 396 h 845"/>
                <a:gd name="T8" fmla="*/ 222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0 w 717"/>
                <a:gd name="T15" fmla="*/ 198 h 845"/>
                <a:gd name="T16" fmla="*/ 401 w 717"/>
                <a:gd name="T17" fmla="*/ 408 h 845"/>
                <a:gd name="T18" fmla="*/ 570 w 717"/>
                <a:gd name="T19" fmla="*/ 623 h 845"/>
                <a:gd name="T20" fmla="*/ 719 w 717"/>
                <a:gd name="T21" fmla="*/ 845 h 845"/>
                <a:gd name="T22" fmla="*/ 71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8 w 407"/>
                <a:gd name="T1" fmla="*/ 414 h 414"/>
                <a:gd name="T2" fmla="*/ 408 w 407"/>
                <a:gd name="T3" fmla="*/ 396 h 414"/>
                <a:gd name="T4" fmla="*/ 223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7 w 407"/>
                <a:gd name="T13" fmla="*/ 204 h 414"/>
                <a:gd name="T14" fmla="*/ 408 w 407"/>
                <a:gd name="T15" fmla="*/ 414 h 414"/>
                <a:gd name="T16" fmla="*/ 408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8 w 586"/>
                <a:gd name="T1" fmla="*/ 0 h 599"/>
                <a:gd name="T2" fmla="*/ 570 w 586"/>
                <a:gd name="T3" fmla="*/ 0 h 599"/>
                <a:gd name="T4" fmla="*/ 408 w 586"/>
                <a:gd name="T5" fmla="*/ 132 h 599"/>
                <a:gd name="T6" fmla="*/ 258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8 w 586"/>
                <a:gd name="T17" fmla="*/ 282 h 599"/>
                <a:gd name="T18" fmla="*/ 414 w 586"/>
                <a:gd name="T19" fmla="*/ 138 h 599"/>
                <a:gd name="T20" fmla="*/ 588 w 586"/>
                <a:gd name="T21" fmla="*/ 0 h 599"/>
                <a:gd name="T22" fmla="*/ 58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0 w 269"/>
                <a:gd name="T1" fmla="*/ 0 h 252"/>
                <a:gd name="T2" fmla="*/ 252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0 w 269"/>
                <a:gd name="T15" fmla="*/ 0 h 252"/>
                <a:gd name="T16" fmla="*/ 270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9936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sk-SK" noProof="0" smtClean="0"/>
              <a:t>Kliknite sem a upravte štýl predlohy nadpisov.</a:t>
            </a:r>
          </a:p>
        </p:txBody>
      </p:sp>
      <p:sp>
        <p:nvSpPr>
          <p:cNvPr id="9936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sk-SK" noProof="0" smtClean="0"/>
              <a:t>Kliknite sem a upravte štýl predlohy podnadpisov.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E25DD0-BEDC-4415-899D-C21F4CF5CD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578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DD4D1-E45A-4E2C-89C6-8777B2A08C9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863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C0CF2-CA12-4CC6-94C2-4E533BD49D4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6536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ľ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abuľky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sk-SK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B58DF-818C-4EDC-A456-3C9D8B9ECBD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276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5A967-6058-45AA-8819-C97599B1893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665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A2C5F-A855-450C-A6D9-A10889C2316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242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F80F0-73D2-444C-92FB-E2D5C759613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835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E6668-61F1-45AC-B30A-358B5817C92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780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530EF-5633-4B96-8AEE-4AC1ED8A945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570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5CFC0-8E6C-4473-9A07-5DF6737AF4A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871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0F7B4-3D22-4AF2-8FAC-9FB0FF7121F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764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C6647-6306-4C7E-81B8-7C02750FEBC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2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9830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9830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9830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9831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1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1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1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1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1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1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1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1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2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2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2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  <p:sp>
            <p:nvSpPr>
              <p:cNvPr id="9832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  <p:sp>
          <p:nvSpPr>
            <p:cNvPr id="9832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9832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9832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9 w 717"/>
                <a:gd name="T1" fmla="*/ 845 h 845"/>
                <a:gd name="T2" fmla="*/ 719 w 717"/>
                <a:gd name="T3" fmla="*/ 821 h 845"/>
                <a:gd name="T4" fmla="*/ 576 w 717"/>
                <a:gd name="T5" fmla="*/ 605 h 845"/>
                <a:gd name="T6" fmla="*/ 407 w 717"/>
                <a:gd name="T7" fmla="*/ 396 h 845"/>
                <a:gd name="T8" fmla="*/ 222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0 w 717"/>
                <a:gd name="T15" fmla="*/ 198 h 845"/>
                <a:gd name="T16" fmla="*/ 401 w 717"/>
                <a:gd name="T17" fmla="*/ 408 h 845"/>
                <a:gd name="T18" fmla="*/ 570 w 717"/>
                <a:gd name="T19" fmla="*/ 623 h 845"/>
                <a:gd name="T20" fmla="*/ 719 w 717"/>
                <a:gd name="T21" fmla="*/ 845 h 845"/>
                <a:gd name="T22" fmla="*/ 71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8 w 407"/>
                <a:gd name="T1" fmla="*/ 414 h 414"/>
                <a:gd name="T2" fmla="*/ 408 w 407"/>
                <a:gd name="T3" fmla="*/ 396 h 414"/>
                <a:gd name="T4" fmla="*/ 223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7 w 407"/>
                <a:gd name="T13" fmla="*/ 204 h 414"/>
                <a:gd name="T14" fmla="*/ 408 w 407"/>
                <a:gd name="T15" fmla="*/ 414 h 414"/>
                <a:gd name="T16" fmla="*/ 408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9832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8 w 586"/>
                <a:gd name="T1" fmla="*/ 0 h 599"/>
                <a:gd name="T2" fmla="*/ 570 w 586"/>
                <a:gd name="T3" fmla="*/ 0 h 599"/>
                <a:gd name="T4" fmla="*/ 408 w 586"/>
                <a:gd name="T5" fmla="*/ 132 h 599"/>
                <a:gd name="T6" fmla="*/ 258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8 w 586"/>
                <a:gd name="T17" fmla="*/ 282 h 599"/>
                <a:gd name="T18" fmla="*/ 414 w 586"/>
                <a:gd name="T19" fmla="*/ 138 h 599"/>
                <a:gd name="T20" fmla="*/ 588 w 586"/>
                <a:gd name="T21" fmla="*/ 0 h 599"/>
                <a:gd name="T22" fmla="*/ 58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0 w 269"/>
                <a:gd name="T1" fmla="*/ 0 h 252"/>
                <a:gd name="T2" fmla="*/ 252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0 w 269"/>
                <a:gd name="T15" fmla="*/ 0 h 252"/>
                <a:gd name="T16" fmla="*/ 270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9834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9834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834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834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6754E584-DC0F-4611-AE8C-5FD4EB3D479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983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sr.sk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 eaLnBrk="1" hangingPunct="1">
              <a:lnSpc>
                <a:spcPct val="80000"/>
              </a:lnSpc>
              <a:buClr>
                <a:srgbClr val="FFFFCC"/>
              </a:buClr>
              <a:buNone/>
              <a:defRPr/>
            </a:pPr>
            <a:endParaRPr lang="sk-SK" sz="4000" dirty="0" smtClean="0">
              <a:solidFill>
                <a:srgbClr val="FFFFFF"/>
              </a:solidFill>
            </a:endParaRPr>
          </a:p>
          <a:p>
            <a:pPr marL="0" lvl="0" indent="0" algn="ctr" eaLnBrk="1" hangingPunct="1">
              <a:lnSpc>
                <a:spcPct val="80000"/>
              </a:lnSpc>
              <a:buClr>
                <a:srgbClr val="FFFFCC"/>
              </a:buClr>
              <a:buNone/>
              <a:defRPr/>
            </a:pPr>
            <a:r>
              <a:rPr lang="sk-SK" sz="4000" dirty="0" smtClean="0">
                <a:solidFill>
                  <a:schemeClr val="bg2"/>
                </a:solidFill>
              </a:rPr>
              <a:t>Politika </a:t>
            </a:r>
            <a:r>
              <a:rPr lang="sk-SK" sz="4000" dirty="0">
                <a:solidFill>
                  <a:schemeClr val="bg2"/>
                </a:solidFill>
              </a:rPr>
              <a:t>súdržnosti EÚ </a:t>
            </a:r>
          </a:p>
          <a:p>
            <a:pPr marL="0" lvl="0" indent="0" algn="ctr" eaLnBrk="1" hangingPunct="1">
              <a:lnSpc>
                <a:spcPct val="80000"/>
              </a:lnSpc>
              <a:buClr>
                <a:srgbClr val="FFFFCC"/>
              </a:buClr>
              <a:buNone/>
              <a:defRPr/>
            </a:pPr>
            <a:r>
              <a:rPr lang="sk-SK" sz="4000" dirty="0">
                <a:solidFill>
                  <a:schemeClr val="bg2"/>
                </a:solidFill>
              </a:rPr>
              <a:t>2014 – 2020 </a:t>
            </a:r>
            <a:r>
              <a:rPr lang="sk-SK" sz="4000" dirty="0" smtClean="0">
                <a:solidFill>
                  <a:schemeClr val="bg2"/>
                </a:solidFill>
              </a:rPr>
              <a:t>a jej uplatnenie</a:t>
            </a:r>
            <a:br>
              <a:rPr lang="sk-SK" sz="4000" dirty="0" smtClean="0">
                <a:solidFill>
                  <a:schemeClr val="bg2"/>
                </a:solidFill>
              </a:rPr>
            </a:br>
            <a:r>
              <a:rPr lang="sk-SK" sz="4000" dirty="0" smtClean="0">
                <a:solidFill>
                  <a:schemeClr val="bg2"/>
                </a:solidFill>
              </a:rPr>
              <a:t>v gescii MH SR</a:t>
            </a:r>
            <a:endParaRPr lang="sk-SK" sz="40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sk-SK" dirty="0" smtClean="0"/>
          </a:p>
        </p:txBody>
      </p:sp>
      <p:pic>
        <p:nvPicPr>
          <p:cNvPr id="3075" name="Picture 6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2280" y="275373"/>
            <a:ext cx="958850" cy="1000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4365104"/>
            <a:ext cx="4196003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9" descr="EuropeFla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60" y="343636"/>
            <a:ext cx="1295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 bwMode="auto">
          <a:xfrm>
            <a:off x="486076" y="1270262"/>
            <a:ext cx="1523568" cy="25127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 Európska</a:t>
            </a:r>
            <a:r>
              <a:rPr kumimoji="0" lang="sk-SK" sz="1400" b="1" i="0" u="none" strike="noStrike" cap="none" normalizeH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 únia</a:t>
            </a:r>
            <a:endParaRPr kumimoji="0" lang="sk-SK" sz="1400" b="1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 bwMode="auto">
          <a:xfrm>
            <a:off x="6597993" y="1376657"/>
            <a:ext cx="2098001" cy="39615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Slovenská republika</a:t>
            </a: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60" y="4365104"/>
            <a:ext cx="2664297" cy="215921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Kohézny fond</a:t>
            </a:r>
            <a:endParaRPr lang="sk-SK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Podporuje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členské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štáty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s HND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na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obyvateľa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&lt; 90 %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priemeru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EÚ 27</a:t>
            </a:r>
            <a:endParaRPr kumimoji="0" lang="sk-SK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Investície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do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životného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prostredia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Prispôsobovanie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sa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zmene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klímy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a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prevencia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rizika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Odvetvie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vodného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a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odpadového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hospodárstva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Začlenenie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biodiverzity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prostredníctvom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ekologickej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infraštruktúry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Mestské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prostredie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Nízkouhlíkové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hospodárstvo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/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Investície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do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dopravy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Transeurópske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dopravné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siete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(TEN-T)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Nízkouhlíkové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dopravné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systémy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a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mestská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doprava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1658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Zjednodušenie celého systému</a:t>
            </a:r>
            <a:endParaRPr lang="sk-SK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7188" algn="l"/>
              </a:tabLst>
              <a:defRPr/>
            </a:pP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Spoločné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pravidlá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–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finančné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prostriedky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v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rámci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spoločného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strategického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rámca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tabLst>
                <a:tab pos="357188" algn="l"/>
              </a:tabLst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	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Politika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súdržnosti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,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rozvoj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vidieka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,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námorná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politika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a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politika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sk-SK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/>
            </a:r>
            <a:br>
              <a:rPr kumimoji="0" lang="sk-SK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</a:b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v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oblasti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rybného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hospodárstva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/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endParaRPr kumimoji="0" lang="en-GB" sz="500" b="1" i="0" u="none" strike="noStrike" kern="0" cap="none" spc="0" normalizeH="0" baseline="0" noProof="0" dirty="0" smtClean="0">
              <a:ln>
                <a:noFill/>
              </a:ln>
              <a:solidFill>
                <a:srgbClr val="27859C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7188" algn="l"/>
              </a:tabLst>
              <a:defRPr/>
            </a:pPr>
            <a:endParaRPr kumimoji="0" lang="sk-SK" sz="1800" b="1" i="0" u="none" strike="noStrike" kern="0" cap="none" spc="0" normalizeH="0" baseline="0" noProof="0" dirty="0" smtClean="0">
              <a:ln>
                <a:noFill/>
              </a:ln>
              <a:solidFill>
                <a:srgbClr val="27859C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7188" algn="l"/>
              </a:tabLst>
              <a:defRPr/>
            </a:pP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Možnosť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programov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financovaných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z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viacerých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fondov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tabLst>
                <a:tab pos="357188" algn="l"/>
              </a:tabLst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	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EFRR, ESF a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Kohézny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fond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/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endParaRPr kumimoji="0" lang="en-GB" sz="500" b="1" i="0" u="none" strike="noStrike" kern="0" cap="none" spc="0" normalizeH="0" baseline="0" noProof="0" dirty="0" smtClean="0">
              <a:ln>
                <a:noFill/>
              </a:ln>
              <a:solidFill>
                <a:srgbClr val="27859C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7188" algn="l"/>
              </a:tabLst>
              <a:defRPr/>
            </a:pPr>
            <a:endParaRPr kumimoji="0" lang="sk-SK" sz="1800" b="1" i="0" u="none" strike="noStrike" kern="0" cap="none" spc="0" normalizeH="0" baseline="0" noProof="0" dirty="0" smtClean="0">
              <a:ln>
                <a:noFill/>
              </a:ln>
              <a:solidFill>
                <a:srgbClr val="27859C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7188" algn="l"/>
              </a:tabLst>
              <a:defRPr/>
            </a:pP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Zjednodušený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systém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uplatňovania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tabLst>
                <a:tab pos="357188" algn="l"/>
              </a:tabLst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	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Zosúladené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pravidlá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v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oblasti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oprávnenosti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a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trvania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tabLst>
                <a:tab pos="357188" algn="l"/>
              </a:tabLst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	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Výraznejšie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využívanie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zjednodušených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výdavkov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tabLst>
                <a:tab pos="357188" algn="l"/>
              </a:tabLst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	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Spájanie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platieb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s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výsledkami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tabLst>
                <a:tab pos="357188" algn="l"/>
              </a:tabLst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	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Elektronická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súdržnosť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–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jednotné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kontaktné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miesto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pre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príjemcov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tabLst>
                <a:tab pos="357188" algn="l"/>
              </a:tabLst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	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Vyvá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ž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ený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prístup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v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oblasti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kontroly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1340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Posilnenie územnej súdržnosti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27859C"/>
              </a:buClr>
              <a:buSzTx/>
              <a:buNone/>
            </a:pPr>
            <a:r>
              <a:rPr lang="fr-BE" sz="2000" b="1" dirty="0">
                <a:effectLst/>
                <a:latin typeface="Arial"/>
                <a:cs typeface="Arial"/>
              </a:rPr>
              <a:t>Dôraz na udržateľný rozvoj miest</a:t>
            </a:r>
            <a:endParaRPr lang="en-GB" sz="2000" b="1" dirty="0">
              <a:effectLst/>
              <a:latin typeface="Arial"/>
              <a:cs typeface="Arial"/>
            </a:endParaRPr>
          </a:p>
          <a:p>
            <a:pPr lvl="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000" dirty="0" err="1">
                <a:effectLst/>
                <a:latin typeface="Arial"/>
                <a:cs typeface="Arial"/>
              </a:rPr>
              <a:t>Najmenej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sk-SK" sz="2000" dirty="0" smtClean="0">
                <a:effectLst/>
                <a:latin typeface="Arial"/>
                <a:cs typeface="Arial"/>
              </a:rPr>
              <a:t> </a:t>
            </a:r>
            <a:r>
              <a:rPr lang="en-GB" sz="2000" dirty="0" smtClean="0">
                <a:effectLst/>
                <a:latin typeface="Arial"/>
                <a:cs typeface="Arial"/>
              </a:rPr>
              <a:t>5 </a:t>
            </a:r>
            <a:r>
              <a:rPr lang="en-GB" sz="2000" dirty="0">
                <a:effectLst/>
                <a:latin typeface="Arial"/>
                <a:cs typeface="Arial"/>
              </a:rPr>
              <a:t>% </a:t>
            </a:r>
            <a:r>
              <a:rPr lang="en-GB" sz="2000" dirty="0" err="1">
                <a:effectLst/>
                <a:latin typeface="Arial"/>
                <a:cs typeface="Arial"/>
              </a:rPr>
              <a:t>prostriedkov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sk-SK" sz="2000" dirty="0" smtClean="0">
                <a:effectLst/>
                <a:latin typeface="Arial"/>
                <a:cs typeface="Arial"/>
              </a:rPr>
              <a:t> </a:t>
            </a:r>
            <a:r>
              <a:rPr lang="en-GB" sz="2000" dirty="0" smtClean="0">
                <a:effectLst/>
                <a:latin typeface="Arial"/>
                <a:cs typeface="Arial"/>
              </a:rPr>
              <a:t>z </a:t>
            </a:r>
            <a:r>
              <a:rPr lang="en-GB" sz="2000" dirty="0">
                <a:effectLst/>
                <a:latin typeface="Arial"/>
                <a:cs typeface="Arial"/>
              </a:rPr>
              <a:t>EFRR</a:t>
            </a:r>
            <a:r>
              <a:rPr lang="en-US" sz="2000" dirty="0">
                <a:effectLst/>
                <a:latin typeface="Arial"/>
                <a:cs typeface="Arial"/>
              </a:rPr>
              <a:t/>
            </a:r>
            <a:br>
              <a:rPr lang="en-US" sz="2000" dirty="0">
                <a:effectLst/>
                <a:latin typeface="Arial"/>
                <a:cs typeface="Arial"/>
              </a:rPr>
            </a:br>
            <a:endParaRPr lang="en-GB" sz="2000" dirty="0">
              <a:effectLst/>
              <a:latin typeface="Arial"/>
              <a:cs typeface="Arial"/>
            </a:endParaRPr>
          </a:p>
          <a:p>
            <a:pPr lvl="0" eaLnBrk="1" hangingPunct="1">
              <a:lnSpc>
                <a:spcPct val="90000"/>
              </a:lnSpc>
              <a:buClr>
                <a:srgbClr val="27859C"/>
              </a:buClr>
              <a:buSzTx/>
              <a:buNone/>
            </a:pPr>
            <a:r>
              <a:rPr lang="en-GB" sz="2000" b="1" dirty="0" err="1">
                <a:effectLst/>
                <a:latin typeface="Arial"/>
                <a:cs typeface="Arial"/>
              </a:rPr>
              <a:t>Vytvorenie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platformy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na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rozvoj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miest</a:t>
            </a:r>
            <a:endParaRPr lang="en-GB" sz="2000" b="1" dirty="0">
              <a:effectLst/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Clr>
                <a:srgbClr val="27859C"/>
              </a:buClr>
              <a:buSzTx/>
              <a:buFont typeface="Wingdings" pitchFamily="2" charset="2"/>
              <a:buChar char="§"/>
            </a:pPr>
            <a:r>
              <a:rPr lang="fr-BE" sz="2000" dirty="0">
                <a:effectLst/>
                <a:latin typeface="Arial"/>
                <a:cs typeface="Arial"/>
              </a:rPr>
              <a:t>Spolupráca miest a výmena skúseností v oblasti komunálnej politiky</a:t>
            </a:r>
            <a:r>
              <a:rPr lang="en-US" sz="2000" dirty="0">
                <a:effectLst/>
                <a:latin typeface="Arial"/>
                <a:cs typeface="Arial"/>
              </a:rPr>
              <a:t/>
            </a:r>
            <a:br>
              <a:rPr lang="en-US" sz="2000" dirty="0">
                <a:effectLst/>
                <a:latin typeface="Arial"/>
                <a:cs typeface="Arial"/>
              </a:rPr>
            </a:br>
            <a:endParaRPr lang="en-GB" sz="2000" dirty="0">
              <a:effectLst/>
              <a:latin typeface="Arial"/>
              <a:cs typeface="Arial"/>
            </a:endParaRPr>
          </a:p>
          <a:p>
            <a:pPr lvl="0" eaLnBrk="1" hangingPunct="1">
              <a:lnSpc>
                <a:spcPct val="90000"/>
              </a:lnSpc>
              <a:buClr>
                <a:srgbClr val="27859C"/>
              </a:buClr>
              <a:buSzTx/>
              <a:buNone/>
            </a:pPr>
            <a:r>
              <a:rPr lang="en-GB" sz="2000" b="1" dirty="0" err="1">
                <a:effectLst/>
                <a:latin typeface="Arial"/>
                <a:cs typeface="Arial"/>
              </a:rPr>
              <a:t>Inovačné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kroky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na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zaistenie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udržateľného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rozvoja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miest</a:t>
            </a:r>
            <a:endParaRPr lang="en-GB" sz="2000" b="1" dirty="0">
              <a:effectLst/>
              <a:latin typeface="Arial"/>
              <a:cs typeface="Arial"/>
            </a:endParaRPr>
          </a:p>
          <a:p>
            <a:pPr lvl="0" eaLnBrk="1" hangingPunct="1">
              <a:lnSpc>
                <a:spcPct val="90000"/>
              </a:lnSpc>
              <a:buClr>
                <a:srgbClr val="27859C"/>
              </a:buClr>
              <a:buSzTx/>
              <a:buFont typeface="Wingdings" pitchFamily="2" charset="2"/>
              <a:buChar char="§"/>
            </a:pPr>
            <a:r>
              <a:rPr lang="sk-SK" sz="2000" dirty="0">
                <a:effectLst/>
                <a:latin typeface="Arial"/>
                <a:cs typeface="Arial"/>
              </a:rPr>
              <a:t>Uplatňovanie stropu</a:t>
            </a:r>
            <a:r>
              <a:rPr lang="en-US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vo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výške</a:t>
            </a:r>
            <a:r>
              <a:rPr lang="en-GB" sz="2000" dirty="0">
                <a:effectLst/>
                <a:latin typeface="Arial"/>
                <a:cs typeface="Arial"/>
              </a:rPr>
              <a:t> 0,2 % </a:t>
            </a:r>
            <a:r>
              <a:rPr lang="en-GB" sz="2000" dirty="0" err="1">
                <a:effectLst/>
                <a:latin typeface="Arial"/>
                <a:cs typeface="Arial"/>
              </a:rPr>
              <a:t>objemu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ročných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finančných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prostriedkov</a:t>
            </a:r>
            <a:r>
              <a:rPr lang="en-US" sz="2000" dirty="0">
                <a:effectLst/>
                <a:latin typeface="Arial"/>
                <a:cs typeface="Arial"/>
              </a:rPr>
              <a:t/>
            </a:r>
            <a:br>
              <a:rPr lang="en-US" sz="2000" dirty="0">
                <a:effectLst/>
                <a:latin typeface="Arial"/>
                <a:cs typeface="Arial"/>
              </a:rPr>
            </a:br>
            <a:endParaRPr lang="en-GB" sz="2000" dirty="0">
              <a:effectLst/>
              <a:latin typeface="Arial"/>
              <a:cs typeface="Arial"/>
            </a:endParaRPr>
          </a:p>
          <a:p>
            <a:pPr lvl="0" algn="just" eaLnBrk="1" hangingPunct="1">
              <a:lnSpc>
                <a:spcPct val="90000"/>
              </a:lnSpc>
              <a:buClr>
                <a:srgbClr val="27859C"/>
              </a:buClr>
              <a:buSzTx/>
              <a:buNone/>
            </a:pP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Oblasti</a:t>
            </a:r>
            <a:r>
              <a:rPr lang="en-GB" sz="2000" b="1" dirty="0">
                <a:effectLst/>
                <a:latin typeface="Arial"/>
                <a:cs typeface="Arial"/>
              </a:rPr>
              <a:t> s </a:t>
            </a:r>
            <a:r>
              <a:rPr lang="en-GB" sz="2000" b="1" dirty="0" err="1">
                <a:effectLst/>
                <a:latin typeface="Arial"/>
                <a:cs typeface="Arial"/>
              </a:rPr>
              <a:t>osobitými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prírodnými</a:t>
            </a:r>
            <a:r>
              <a:rPr lang="en-GB" sz="2000" b="1" dirty="0">
                <a:effectLst/>
                <a:latin typeface="Arial"/>
                <a:cs typeface="Arial"/>
              </a:rPr>
              <a:t> a </a:t>
            </a:r>
            <a:r>
              <a:rPr lang="en-GB" sz="2000" b="1" dirty="0" err="1" smtClean="0">
                <a:effectLst/>
                <a:latin typeface="Arial"/>
                <a:cs typeface="Arial"/>
              </a:rPr>
              <a:t>demografickými</a:t>
            </a:r>
            <a:r>
              <a:rPr lang="en-GB" sz="2000" b="1" dirty="0" smtClean="0">
                <a:effectLst/>
                <a:latin typeface="Arial"/>
                <a:cs typeface="Arial"/>
              </a:rPr>
              <a:t> </a:t>
            </a:r>
            <a:r>
              <a:rPr lang="en-GB" sz="2000" b="1" dirty="0" err="1" smtClean="0">
                <a:effectLst/>
                <a:latin typeface="Arial"/>
                <a:cs typeface="Arial"/>
              </a:rPr>
              <a:t>charakteristikami</a:t>
            </a:r>
            <a:endParaRPr lang="sk-SK" sz="2000" b="1" dirty="0">
              <a:effectLst/>
              <a:latin typeface="Arial"/>
              <a:cs typeface="Arial"/>
            </a:endParaRPr>
          </a:p>
          <a:p>
            <a:pPr lvl="0" eaLnBrk="1" hangingPunct="1">
              <a:lnSpc>
                <a:spcPct val="90000"/>
              </a:lnSpc>
              <a:buClr>
                <a:srgbClr val="27859C"/>
              </a:buClr>
              <a:buSzTx/>
              <a:buFont typeface="Wingdings" pitchFamily="2" charset="2"/>
              <a:buChar char="§"/>
            </a:pPr>
            <a:r>
              <a:rPr lang="en-GB" sz="2000" dirty="0" err="1">
                <a:effectLst/>
                <a:latin typeface="Arial"/>
                <a:cs typeface="Arial"/>
              </a:rPr>
              <a:t>Ďalšie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vyčlenené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finančné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prostriedky</a:t>
            </a:r>
            <a:r>
              <a:rPr lang="en-GB" sz="2000" dirty="0">
                <a:effectLst/>
                <a:latin typeface="Arial"/>
                <a:cs typeface="Arial"/>
              </a:rPr>
              <a:t> pre </a:t>
            </a:r>
            <a:r>
              <a:rPr lang="en-GB" sz="2000" dirty="0" err="1">
                <a:effectLst/>
                <a:latin typeface="Arial"/>
                <a:cs typeface="Arial"/>
              </a:rPr>
              <a:t>najodľahlejšie</a:t>
            </a:r>
            <a:r>
              <a:rPr lang="en-GB" sz="2000" dirty="0">
                <a:effectLst/>
                <a:latin typeface="Arial"/>
                <a:cs typeface="Arial"/>
              </a:rPr>
              <a:t> a </a:t>
            </a:r>
            <a:r>
              <a:rPr lang="en-GB" sz="2000" dirty="0" err="1">
                <a:effectLst/>
                <a:latin typeface="Arial"/>
                <a:cs typeface="Arial"/>
              </a:rPr>
              <a:t>málo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obývané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regióny</a:t>
            </a:r>
            <a:endParaRPr lang="en-GB" sz="2000" dirty="0">
              <a:effectLst/>
              <a:latin typeface="Arial"/>
              <a:cs typeface="Arial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7913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Politika zameraná na investície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1" hangingPunct="1">
              <a:buClr>
                <a:srgbClr val="27859C"/>
              </a:buClr>
              <a:buSzTx/>
              <a:buNone/>
            </a:pPr>
            <a:r>
              <a:rPr lang="en-GB" sz="2000" b="1" dirty="0" err="1">
                <a:effectLst/>
                <a:latin typeface="Arial"/>
                <a:cs typeface="Arial"/>
              </a:rPr>
              <a:t>Podpora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využívania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inovačných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finančných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nástrojov</a:t>
            </a:r>
            <a:endParaRPr lang="en-GB" sz="2000" b="1" dirty="0">
              <a:effectLst/>
              <a:latin typeface="Arial"/>
              <a:cs typeface="Arial"/>
            </a:endParaRPr>
          </a:p>
          <a:p>
            <a:pPr lvl="0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000" dirty="0" err="1">
                <a:effectLst/>
                <a:latin typeface="Arial"/>
                <a:cs typeface="Arial"/>
              </a:rPr>
              <a:t>Rozširovanie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rozsahu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na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všetky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oblasti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investovania</a:t>
            </a:r>
            <a:endParaRPr lang="en-GB" sz="2000" dirty="0">
              <a:effectLst/>
              <a:latin typeface="Arial"/>
              <a:cs typeface="Arial"/>
            </a:endParaRPr>
          </a:p>
          <a:p>
            <a:pPr lvl="0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000" dirty="0" err="1">
                <a:effectLst/>
                <a:latin typeface="Arial"/>
                <a:cs typeface="Arial"/>
              </a:rPr>
              <a:t>Prehľadnejší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regulačný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rámec</a:t>
            </a:r>
            <a:endParaRPr lang="en-GB" sz="2000" dirty="0">
              <a:effectLst/>
              <a:latin typeface="Arial"/>
              <a:cs typeface="Arial"/>
            </a:endParaRPr>
          </a:p>
          <a:p>
            <a:pPr lvl="0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fr-BE" sz="2000" dirty="0">
                <a:effectLst/>
                <a:latin typeface="Arial"/>
                <a:cs typeface="Arial"/>
              </a:rPr>
              <a:t>10 % bonus na inovačné finančné nástroje a rozvoj pod vedením Spoločenstva</a:t>
            </a:r>
          </a:p>
          <a:p>
            <a:pPr lvl="0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fr-BE" sz="2000" dirty="0">
                <a:effectLst/>
                <a:latin typeface="Arial"/>
                <a:cs typeface="Arial"/>
              </a:rPr>
              <a:t>Rozšírenie možností, ktoré ponúkajú flexibilitu </a:t>
            </a:r>
            <a:r>
              <a:rPr lang="fr-BE" sz="2000" dirty="0" smtClean="0">
                <a:effectLst/>
                <a:latin typeface="Arial"/>
                <a:cs typeface="Arial"/>
              </a:rPr>
              <a:t>manažérom</a:t>
            </a:r>
            <a:r>
              <a:rPr lang="sk-SK" sz="2000" dirty="0" smtClean="0">
                <a:effectLst/>
                <a:latin typeface="Arial"/>
                <a:cs typeface="Arial"/>
              </a:rPr>
              <a:t> </a:t>
            </a:r>
            <a:r>
              <a:rPr lang="fr-BE" sz="2000" dirty="0" smtClean="0">
                <a:effectLst/>
                <a:latin typeface="Arial"/>
                <a:cs typeface="Arial"/>
              </a:rPr>
              <a:t>programu</a:t>
            </a:r>
            <a:r>
              <a:rPr lang="en-US" sz="2000" dirty="0">
                <a:effectLst/>
                <a:latin typeface="Arial"/>
                <a:cs typeface="Arial"/>
              </a:rPr>
              <a:t/>
            </a:r>
            <a:br>
              <a:rPr lang="en-US" sz="2000" dirty="0">
                <a:effectLst/>
                <a:latin typeface="Arial"/>
                <a:cs typeface="Arial"/>
              </a:rPr>
            </a:br>
            <a:endParaRPr lang="en-GB" sz="2000" dirty="0">
              <a:effectLst/>
              <a:latin typeface="Arial"/>
              <a:cs typeface="Arial"/>
            </a:endParaRPr>
          </a:p>
          <a:p>
            <a:pPr lvl="0" algn="just" eaLnBrk="1" hangingPunct="1">
              <a:buClr>
                <a:srgbClr val="27859C"/>
              </a:buClr>
              <a:buSzTx/>
              <a:buNone/>
            </a:pPr>
            <a:r>
              <a:rPr lang="en-GB" sz="2000" b="1" dirty="0" err="1">
                <a:effectLst/>
                <a:latin typeface="Arial"/>
                <a:cs typeface="Arial"/>
              </a:rPr>
              <a:t>Maximálne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sadzby</a:t>
            </a:r>
            <a:r>
              <a:rPr lang="en-GB" sz="2000" b="1" dirty="0">
                <a:effectLst/>
                <a:latin typeface="Arial"/>
                <a:cs typeface="Arial"/>
              </a:rPr>
              <a:t> </a:t>
            </a:r>
            <a:r>
              <a:rPr lang="en-GB" sz="2000" b="1" dirty="0" err="1">
                <a:effectLst/>
                <a:latin typeface="Arial"/>
                <a:cs typeface="Arial"/>
              </a:rPr>
              <a:t>financovania</a:t>
            </a:r>
            <a:endParaRPr lang="en-GB" sz="2000" b="1" dirty="0">
              <a:effectLst/>
              <a:latin typeface="Arial"/>
              <a:cs typeface="Arial"/>
            </a:endParaRPr>
          </a:p>
          <a:p>
            <a:pPr lvl="0"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000" dirty="0">
                <a:effectLst/>
                <a:latin typeface="Arial"/>
                <a:cs typeface="Arial"/>
              </a:rPr>
              <a:t>75-85 % v </a:t>
            </a:r>
            <a:r>
              <a:rPr lang="en-GB" sz="2000" dirty="0" err="1">
                <a:effectLst/>
                <a:latin typeface="Arial"/>
                <a:cs typeface="Arial"/>
              </a:rPr>
              <a:t>menej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rozvinutých</a:t>
            </a:r>
            <a:r>
              <a:rPr lang="en-GB" sz="2000" dirty="0">
                <a:effectLst/>
                <a:latin typeface="Arial"/>
                <a:cs typeface="Arial"/>
              </a:rPr>
              <a:t> a </a:t>
            </a:r>
            <a:r>
              <a:rPr lang="en-GB" sz="2000" dirty="0" err="1">
                <a:effectLst/>
                <a:latin typeface="Arial"/>
                <a:cs typeface="Arial"/>
              </a:rPr>
              <a:t>najodľahlejších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regiónoch</a:t>
            </a:r>
            <a:endParaRPr lang="en-GB" sz="2000" dirty="0">
              <a:effectLst/>
              <a:latin typeface="Arial"/>
              <a:cs typeface="Arial"/>
            </a:endParaRPr>
          </a:p>
          <a:p>
            <a:pPr lvl="0"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000" dirty="0">
                <a:effectLst/>
                <a:latin typeface="Arial"/>
                <a:cs typeface="Arial"/>
              </a:rPr>
              <a:t>60 % v </a:t>
            </a:r>
            <a:r>
              <a:rPr lang="en-GB" sz="2000" dirty="0" err="1">
                <a:effectLst/>
                <a:latin typeface="Arial"/>
                <a:cs typeface="Arial"/>
              </a:rPr>
              <a:t>prechodných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regiónoch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</a:p>
          <a:p>
            <a:pPr lvl="0"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000" dirty="0">
                <a:effectLst/>
                <a:latin typeface="Arial"/>
                <a:cs typeface="Arial"/>
              </a:rPr>
              <a:t>50 % v </a:t>
            </a:r>
            <a:r>
              <a:rPr lang="en-GB" sz="2000" dirty="0" err="1">
                <a:effectLst/>
                <a:latin typeface="Arial"/>
                <a:cs typeface="Arial"/>
              </a:rPr>
              <a:t>rozvinutejších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regiónoch</a:t>
            </a:r>
            <a:endParaRPr lang="en-GB" sz="2000" dirty="0">
              <a:effectLst/>
              <a:latin typeface="Arial"/>
              <a:cs typeface="Arial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4714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Územná</a:t>
            </a:r>
            <a:r>
              <a:rPr lang="en-GB" dirty="0"/>
              <a:t> </a:t>
            </a:r>
            <a:r>
              <a:rPr lang="en-GB" dirty="0" err="1"/>
              <a:t>spolupráca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endParaRPr lang="sk-SK" sz="2000" dirty="0" smtClean="0">
              <a:effectLst/>
              <a:latin typeface="Arial"/>
              <a:cs typeface="Arial"/>
            </a:endParaRPr>
          </a:p>
          <a:p>
            <a:pPr lvl="0"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fr-FR" sz="2000" dirty="0" smtClean="0">
                <a:effectLst/>
                <a:latin typeface="Arial"/>
                <a:cs typeface="Arial"/>
              </a:rPr>
              <a:t>Samostatná </a:t>
            </a:r>
            <a:r>
              <a:rPr lang="fr-FR" sz="2000" dirty="0">
                <a:effectLst/>
                <a:latin typeface="Arial"/>
                <a:cs typeface="Arial"/>
              </a:rPr>
              <a:t>regulácia</a:t>
            </a:r>
          </a:p>
          <a:p>
            <a:pPr lvl="0"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fr-FR" sz="2000" dirty="0">
                <a:effectLst/>
                <a:latin typeface="Arial"/>
                <a:cs typeface="Arial"/>
              </a:rPr>
              <a:t>Zvýšenie finančných prostriedkov (o 30 %)</a:t>
            </a:r>
          </a:p>
          <a:p>
            <a:pPr lvl="0"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fr-FR" sz="2000" dirty="0">
                <a:effectLst/>
                <a:latin typeface="Arial"/>
                <a:cs typeface="Arial"/>
              </a:rPr>
              <a:t>Sústredenie programov až na 4 tematické ciele</a:t>
            </a:r>
          </a:p>
          <a:p>
            <a:pPr lvl="0"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fr-FR" sz="2000" dirty="0">
                <a:effectLst/>
                <a:latin typeface="Arial"/>
                <a:cs typeface="Arial"/>
              </a:rPr>
              <a:t>Zjednodušené riadenie programov (spojenie riadiacich </a:t>
            </a:r>
            <a:r>
              <a:rPr lang="sk-SK" sz="2000" dirty="0" smtClean="0">
                <a:effectLst/>
                <a:latin typeface="Arial"/>
                <a:cs typeface="Arial"/>
              </a:rPr>
              <a:t/>
            </a:r>
            <a:br>
              <a:rPr lang="sk-SK" sz="2000" dirty="0" smtClean="0">
                <a:effectLst/>
                <a:latin typeface="Arial"/>
                <a:cs typeface="Arial"/>
              </a:rPr>
            </a:br>
            <a:r>
              <a:rPr lang="fr-FR" sz="2000" dirty="0" smtClean="0">
                <a:effectLst/>
                <a:latin typeface="Arial"/>
                <a:cs typeface="Arial"/>
              </a:rPr>
              <a:t>a </a:t>
            </a:r>
            <a:r>
              <a:rPr lang="fr-FR" sz="2000" dirty="0">
                <a:effectLst/>
                <a:latin typeface="Arial"/>
                <a:cs typeface="Arial"/>
              </a:rPr>
              <a:t>certifikačných orgánov)</a:t>
            </a:r>
          </a:p>
          <a:p>
            <a:pPr lvl="0"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000" dirty="0" err="1">
                <a:effectLst/>
                <a:latin typeface="Arial"/>
                <a:cs typeface="Arial"/>
              </a:rPr>
              <a:t>Jednoduchšie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vytváranie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európskych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zoskupení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územnej</a:t>
            </a:r>
            <a:r>
              <a:rPr lang="en-GB" sz="2000" dirty="0">
                <a:effectLst/>
                <a:latin typeface="Arial"/>
                <a:cs typeface="Arial"/>
              </a:rPr>
              <a:t> </a:t>
            </a:r>
            <a:r>
              <a:rPr lang="en-GB" sz="2000" dirty="0" err="1">
                <a:effectLst/>
                <a:latin typeface="Arial"/>
                <a:cs typeface="Arial"/>
              </a:rPr>
              <a:t>spolupráce</a:t>
            </a:r>
            <a:r>
              <a:rPr lang="en-GB" sz="2000" dirty="0">
                <a:effectLst/>
                <a:latin typeface="Arial"/>
                <a:cs typeface="Arial"/>
              </a:rPr>
              <a:t> (EZÚS</a:t>
            </a:r>
            <a:r>
              <a:rPr lang="en-GB" sz="1800" dirty="0">
                <a:effectLst/>
                <a:latin typeface="Arial"/>
                <a:cs typeface="Arial"/>
              </a:rPr>
              <a:t>)</a:t>
            </a:r>
            <a:endParaRPr lang="fr-FR" sz="2000" dirty="0">
              <a:effectLst/>
              <a:latin typeface="Arial"/>
              <a:cs typeface="Arial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606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576063"/>
          </a:xfrm>
        </p:spPr>
        <p:txBody>
          <a:bodyPr/>
          <a:lstStyle/>
          <a:p>
            <a:r>
              <a:rPr lang="sk-SK" dirty="0" smtClean="0"/>
              <a:t>Tematické ciele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/>
          <a:lstStyle/>
          <a:p>
            <a:pPr algn="just"/>
            <a:r>
              <a:rPr lang="sk-SK" sz="1900" dirty="0" smtClean="0"/>
              <a:t>Posilnenie výskumu, technologického rozvoja a inovácií</a:t>
            </a:r>
          </a:p>
          <a:p>
            <a:pPr algn="just"/>
            <a:r>
              <a:rPr lang="sk-SK" sz="1900" dirty="0" smtClean="0"/>
              <a:t>Zlepšenie prístupu k informáciám a ku komunikačným technológiám a zlepšenie ich využívania a kvality</a:t>
            </a:r>
          </a:p>
          <a:p>
            <a:pPr algn="just"/>
            <a:r>
              <a:rPr lang="sk-SK" sz="1900" dirty="0" smtClean="0"/>
              <a:t>Zvýšenie konkurencieschopnosti MSP</a:t>
            </a:r>
          </a:p>
          <a:p>
            <a:pPr algn="just"/>
            <a:r>
              <a:rPr lang="sk-SK" sz="1900" dirty="0" smtClean="0"/>
              <a:t>Podpora prechodu na nízkouhlíkové hospodárstvo vo všetkých sektoroch</a:t>
            </a:r>
          </a:p>
          <a:p>
            <a:pPr algn="just"/>
            <a:r>
              <a:rPr lang="sk-SK" sz="1900" dirty="0" smtClean="0"/>
              <a:t>Podpora prispôsobovania sa zmenám klímy, predchádzania a riadenia rizík</a:t>
            </a:r>
          </a:p>
          <a:p>
            <a:pPr algn="just"/>
            <a:r>
              <a:rPr lang="sk-SK" sz="1900" dirty="0" smtClean="0"/>
              <a:t>Ochrana životného prostredia a presadzovanie efektívneho využívania zdrojov</a:t>
            </a:r>
          </a:p>
          <a:p>
            <a:pPr algn="just"/>
            <a:r>
              <a:rPr lang="sk-SK" sz="1900" dirty="0" smtClean="0"/>
              <a:t>Podpora udržateľnej dopravy a odstraňovanie prekážok v kľúčových sieťových infraštruktúrach</a:t>
            </a:r>
          </a:p>
          <a:p>
            <a:pPr algn="just"/>
            <a:r>
              <a:rPr lang="sk-SK" sz="1900" dirty="0" smtClean="0"/>
              <a:t>Podpora zamestnanosti a mobility pracovnej sily</a:t>
            </a:r>
          </a:p>
          <a:p>
            <a:pPr algn="just"/>
            <a:r>
              <a:rPr lang="sk-SK" sz="1900" dirty="0" smtClean="0"/>
              <a:t>Podpora sociálneho začlenenia a boj proti chudobe</a:t>
            </a:r>
          </a:p>
          <a:p>
            <a:pPr algn="just"/>
            <a:r>
              <a:rPr lang="sk-SK" sz="1900" dirty="0" smtClean="0"/>
              <a:t>Investovanie do vzdelania, zručností a celoživotného vzdelávania</a:t>
            </a:r>
          </a:p>
          <a:p>
            <a:pPr algn="just"/>
            <a:r>
              <a:rPr lang="sk-SK" sz="1900" dirty="0" smtClean="0"/>
              <a:t>Zvyšovanie inštitucionálnych kapacít a efektivity verejnej správy </a:t>
            </a:r>
            <a:endParaRPr lang="sk-SK" sz="1900" dirty="0"/>
          </a:p>
        </p:txBody>
      </p:sp>
    </p:spTree>
    <p:extLst>
      <p:ext uri="{BB962C8B-B14F-4D97-AF65-F5344CB8AC3E}">
        <p14:creationId xmlns:p14="http://schemas.microsoft.com/office/powerpoint/2010/main" val="344028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dvAuto="2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Pozičný dokument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/>
          <a:lstStyle/>
          <a:p>
            <a:pPr marL="0" indent="0">
              <a:buNone/>
            </a:pPr>
            <a:r>
              <a:rPr lang="sk-SK" sz="1900" b="1" dirty="0" smtClean="0"/>
              <a:t>Investičné priority v rámci tematického cieľa „Posilnenie výskumu, technologického rozvoja a inovácií“</a:t>
            </a:r>
          </a:p>
          <a:p>
            <a:pPr marL="457200" indent="-457200">
              <a:buAutoNum type="alphaLcParenR"/>
            </a:pPr>
            <a:endParaRPr lang="sk-SK" sz="2000" dirty="0" smtClean="0"/>
          </a:p>
          <a:p>
            <a:pPr marL="0" indent="0" algn="just" defTabSz="360000">
              <a:buNone/>
            </a:pPr>
            <a:r>
              <a:rPr lang="sk-SK" sz="1600" dirty="0" smtClean="0"/>
              <a:t>a)	Rozšírenie výskumnej a inovačnej infraštruktúry (výskum a inovácia) 	a 	kapacít na rozvoj excelentnosti v oblasti výskumu a inovácií a 	podpora 	kompetenčných centier, najmä európske záujmu</a:t>
            </a:r>
          </a:p>
          <a:p>
            <a:pPr marL="0" indent="0" algn="just" defTabSz="360000">
              <a:buNone/>
            </a:pPr>
            <a:r>
              <a:rPr lang="sk-SK" sz="1600" dirty="0" smtClean="0"/>
              <a:t>b)	Podpora investovania do inovácií a výskumu, tvorba prepojení a 	</a:t>
            </a:r>
            <a:r>
              <a:rPr lang="sk-SK" sz="1600" dirty="0" err="1" smtClean="0"/>
              <a:t>synergií</a:t>
            </a:r>
            <a:r>
              <a:rPr lang="sk-SK" sz="1600" dirty="0" smtClean="0"/>
              <a:t> 	medzi podnikmi a vedeckovýskumnými centrami a vyšším 	vzdelávaním 	obzvlášť vo vývoji produktov a služieb, prenosu t	</a:t>
            </a:r>
            <a:r>
              <a:rPr lang="sk-SK" sz="1600" dirty="0" err="1" smtClean="0"/>
              <a:t>echnológií</a:t>
            </a:r>
            <a:r>
              <a:rPr lang="sk-SK" sz="1600" dirty="0" smtClean="0"/>
              <a:t>, sociálnej 	inovácie a aplikácie verejných služieb, stimulácie 	dopytu, vytvárania 	sietí, zoskupení (</a:t>
            </a:r>
            <a:r>
              <a:rPr lang="sk-SK" sz="1600" dirty="0" err="1" smtClean="0"/>
              <a:t>klastrov</a:t>
            </a:r>
            <a:r>
              <a:rPr lang="sk-SK" sz="1600" dirty="0" smtClean="0"/>
              <a:t>) a otvorenej inovácie 	prostredníctvom 	inteligentnej špecializácie</a:t>
            </a:r>
          </a:p>
          <a:p>
            <a:pPr marL="0" indent="0" algn="just" defTabSz="360000">
              <a:buNone/>
            </a:pPr>
            <a:r>
              <a:rPr lang="sk-SK" sz="1600" dirty="0" smtClean="0"/>
              <a:t>c)	Podpora technologického a aplikovaného výskumu, pilotných projektov a 	aktivít skorého overovania výrobkov, vyspelých výrobných kapacít a 	prvovýroby v kľúčových technológiách a šírenie všestranne využiteľných 	technológií</a:t>
            </a: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27649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82245"/>
          </a:xfrm>
        </p:spPr>
        <p:txBody>
          <a:bodyPr/>
          <a:lstStyle/>
          <a:p>
            <a:pPr marL="0" indent="0" algn="just">
              <a:buNone/>
            </a:pPr>
            <a:r>
              <a:rPr lang="sk-SK" sz="1900" b="1" dirty="0" smtClean="0"/>
              <a:t>Investičné priority v rámci tematického cieľa „Zvýšenie konkurencieschopnosti MSP“</a:t>
            </a:r>
          </a:p>
          <a:p>
            <a:pPr marL="0" indent="0" algn="just">
              <a:buNone/>
            </a:pPr>
            <a:endParaRPr lang="sk-SK" sz="2000" b="1" dirty="0"/>
          </a:p>
          <a:p>
            <a:pPr marL="0" indent="0" algn="just" defTabSz="360000">
              <a:buNone/>
            </a:pPr>
            <a:r>
              <a:rPr lang="sk-SK" sz="1800" dirty="0" smtClean="0"/>
              <a:t>a)	Podpora podnikania, najmä prostredníctvom uľahčenia 	využívania nových nápadov v hospodárstve a podpora 	zakladania nových firiem, vrátane podnikateľských 	inkubátorov</a:t>
            </a:r>
          </a:p>
          <a:p>
            <a:pPr marL="0" indent="0" algn="just" defTabSz="360000">
              <a:buNone/>
            </a:pPr>
            <a:r>
              <a:rPr lang="sk-SK" sz="1800" dirty="0" smtClean="0"/>
              <a:t>b)	Vývoj a zavedenie nových obchodných modelov MSP, 	najmä v 	rámci internacionalizácie</a:t>
            </a:r>
          </a:p>
          <a:p>
            <a:pPr marL="0" indent="0" algn="just" defTabSz="360000">
              <a:buNone/>
            </a:pPr>
            <a:r>
              <a:rPr lang="sk-SK" sz="1800" dirty="0" smtClean="0"/>
              <a:t>c) Podpora tvorby a rozšírenia pokročilých kapacít pre rozvoj 	výrobkov a služieb</a:t>
            </a:r>
          </a:p>
          <a:p>
            <a:pPr marL="0" indent="0" algn="just" defTabSz="360000">
              <a:buNone/>
            </a:pPr>
            <a:r>
              <a:rPr lang="sk-SK" sz="1800" dirty="0" smtClean="0"/>
              <a:t>d)	Podpora kapacity MSP s cieľom ich zapojenia do rastu a 	inovácií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36661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54253"/>
          </a:xfrm>
        </p:spPr>
        <p:txBody>
          <a:bodyPr/>
          <a:lstStyle/>
          <a:p>
            <a:pPr marL="0" indent="0" algn="just">
              <a:buNone/>
            </a:pPr>
            <a:r>
              <a:rPr lang="sk-SK" sz="1900" b="1" dirty="0"/>
              <a:t>Investičné priority v rámci tematického cieľa </a:t>
            </a:r>
            <a:r>
              <a:rPr lang="sk-SK" sz="1900" b="1" dirty="0" smtClean="0"/>
              <a:t>„Podpora prechodu na nízkouhlíkové hospodárstvo vo všetkých  sektoroch“</a:t>
            </a:r>
            <a:endParaRPr lang="sk-SK" sz="1900" b="1" dirty="0"/>
          </a:p>
          <a:p>
            <a:pPr marL="514350" indent="-514350" algn="just">
              <a:buNone/>
            </a:pPr>
            <a:endParaRPr lang="sk-SK" sz="1800" dirty="0" smtClean="0"/>
          </a:p>
          <a:p>
            <a:pPr marL="0" indent="0" algn="just" defTabSz="540000">
              <a:buSzPct val="62000"/>
              <a:buNone/>
            </a:pPr>
            <a:r>
              <a:rPr lang="sk-SK" sz="1800" dirty="0" smtClean="0"/>
              <a:t>a) 	Podpora výroby a distribúcie OZE</a:t>
            </a:r>
          </a:p>
          <a:p>
            <a:pPr marL="0" indent="0" algn="just" defTabSz="540000">
              <a:buNone/>
            </a:pPr>
            <a:r>
              <a:rPr lang="sk-SK" sz="1800" dirty="0" smtClean="0"/>
              <a:t>b)	Podpora energetickej efektívnosti a využitia energie </a:t>
            </a:r>
            <a:br>
              <a:rPr lang="sk-SK" sz="1800" dirty="0" smtClean="0"/>
            </a:br>
            <a:r>
              <a:rPr lang="sk-SK" sz="1800" dirty="0" smtClean="0"/>
              <a:t>	z obnoviteľných zdrojov v podnikoch</a:t>
            </a:r>
          </a:p>
          <a:p>
            <a:pPr marL="0" indent="0" algn="just" defTabSz="540000">
              <a:buNone/>
            </a:pPr>
            <a:r>
              <a:rPr lang="sk-SK" sz="1800" dirty="0" smtClean="0"/>
              <a:t>c)	Podpora energetickej efektívnosti a využitia energie </a:t>
            </a:r>
            <a:br>
              <a:rPr lang="sk-SK" sz="1800" dirty="0" smtClean="0"/>
            </a:br>
            <a:r>
              <a:rPr lang="sk-SK" sz="1800" dirty="0" smtClean="0"/>
              <a:t>	z obnoviteľných zdrojov vo verejných infraštruktúrach, vrátane 	využitia vo verejných budovách a v sektore bývania</a:t>
            </a:r>
          </a:p>
          <a:p>
            <a:pPr marL="0" indent="0" algn="just" defTabSz="540000">
              <a:buNone/>
            </a:pPr>
            <a:r>
              <a:rPr lang="sk-SK" sz="1800" dirty="0" smtClean="0"/>
              <a:t>d) 	Vývoj a zavedenie inteligentných distribučných systémov </a:t>
            </a:r>
            <a:br>
              <a:rPr lang="sk-SK" sz="1800" dirty="0" smtClean="0"/>
            </a:br>
            <a:r>
              <a:rPr lang="sk-SK" sz="1800" dirty="0" smtClean="0"/>
              <a:t>	s nízkymi a strednými úrovňami napätia</a:t>
            </a:r>
          </a:p>
          <a:p>
            <a:pPr marL="0" indent="0" algn="just" defTabSz="540000">
              <a:buNone/>
            </a:pPr>
            <a:r>
              <a:rPr lang="sk-SK" sz="1800" dirty="0" smtClean="0"/>
              <a:t>e) 	Podpora nízkouhlíkových stratégií pre všetky typy území, zvlášť 	mestských oblastí, vrátane podpory trvalo udržateľnej mestskej 	mobility a zmiernenie relevantných adaptačných opatrení</a:t>
            </a:r>
          </a:p>
          <a:p>
            <a:pPr marL="0" indent="0" algn="just" defTabSz="540000">
              <a:buNone/>
            </a:pPr>
            <a:r>
              <a:rPr lang="sk-SK" sz="1800" dirty="0" smtClean="0"/>
              <a:t>f) 	Podpora výskumu, vývoja a osvojenia nízkouhlíkových 	technológií</a:t>
            </a:r>
          </a:p>
          <a:p>
            <a:pPr marL="0" indent="0" algn="just" defTabSz="540000">
              <a:buNone/>
            </a:pPr>
            <a:r>
              <a:rPr lang="sk-SK" sz="1800" dirty="0" smtClean="0"/>
              <a:t>g)	Podpora využitia vysokoúčinnej </a:t>
            </a:r>
            <a:r>
              <a:rPr lang="sk-SK" sz="1800" dirty="0" err="1" smtClean="0"/>
              <a:t>kogenerácie</a:t>
            </a:r>
            <a:r>
              <a:rPr lang="sk-SK" sz="1800" dirty="0" smtClean="0"/>
              <a:t> tepla a elektriny 	založenej na dopyte po využiteľnom teple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51417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8269"/>
          </a:xfrm>
        </p:spPr>
        <p:txBody>
          <a:bodyPr/>
          <a:lstStyle/>
          <a:p>
            <a:pPr marL="0" indent="0" algn="just">
              <a:buNone/>
            </a:pPr>
            <a:r>
              <a:rPr lang="sk-SK" sz="1900" b="1" dirty="0" smtClean="0"/>
              <a:t>Investičné priority v rámci tematického cieľa „Podpora udržateľnej dopravy a odstraňovanie prekážok v kľúčových sieťových infraštruktúrach“</a:t>
            </a:r>
          </a:p>
          <a:p>
            <a:pPr marL="0" indent="0" algn="just">
              <a:buNone/>
            </a:pPr>
            <a:endParaRPr lang="sk-SK" sz="2000" b="1" dirty="0"/>
          </a:p>
          <a:p>
            <a:pPr marL="0" indent="0" algn="just" defTabSz="540000">
              <a:buNone/>
            </a:pPr>
            <a:r>
              <a:rPr lang="sk-SK" sz="2000" dirty="0" smtClean="0"/>
              <a:t>e)	Rozvoj inteligentnej distribúcie elektriny a plynu </a:t>
            </a:r>
            <a:br>
              <a:rPr lang="sk-SK" sz="2000" dirty="0" smtClean="0"/>
            </a:br>
            <a:r>
              <a:rPr lang="sk-SK" sz="2000" dirty="0" smtClean="0"/>
              <a:t>	a systémov na skladovanie a prepravu/prenos energie</a:t>
            </a:r>
          </a:p>
          <a:p>
            <a:pPr marL="0" indent="0" algn="just">
              <a:buNone/>
            </a:pPr>
            <a:endParaRPr lang="sk-SK" sz="2000" b="1" dirty="0"/>
          </a:p>
          <a:p>
            <a:pPr marL="0" indent="0" algn="just">
              <a:buNone/>
            </a:pPr>
            <a:r>
              <a:rPr lang="sk-SK" sz="1900" b="1" dirty="0" smtClean="0"/>
              <a:t>Investičné priority v rámci tematického cieľa „Zlepšenie prístupu k informáciám a ku komunikačným technológiám </a:t>
            </a:r>
            <a:br>
              <a:rPr lang="sk-SK" sz="1900" b="1" dirty="0" smtClean="0"/>
            </a:br>
            <a:r>
              <a:rPr lang="sk-SK" sz="1900" b="1" dirty="0" smtClean="0"/>
              <a:t>a zlepšenie ich využívania a kvality</a:t>
            </a:r>
          </a:p>
          <a:p>
            <a:pPr marL="0" indent="0" algn="just" defTabSz="540000">
              <a:buNone/>
            </a:pPr>
            <a:endParaRPr lang="sk-SK" sz="1900" b="1" dirty="0" smtClean="0"/>
          </a:p>
          <a:p>
            <a:pPr marL="0" indent="0" algn="just" defTabSz="540000">
              <a:buNone/>
            </a:pPr>
            <a:r>
              <a:rPr lang="sk-SK" sz="2000" dirty="0" smtClean="0"/>
              <a:t>b) 	Vývoj produktov a služieb IKT, elektronického obchodu </a:t>
            </a:r>
            <a:br>
              <a:rPr lang="sk-SK" sz="2000" dirty="0" smtClean="0"/>
            </a:br>
            <a:r>
              <a:rPr lang="sk-SK" sz="2000" dirty="0" smtClean="0"/>
              <a:t>	a posilnenie dopytu po IKT</a:t>
            </a:r>
          </a:p>
          <a:p>
            <a:pPr marL="0" indent="0" algn="just" defTabSz="540000">
              <a:buNone/>
            </a:pPr>
            <a:r>
              <a:rPr lang="sk-SK" sz="2000" dirty="0" smtClean="0"/>
              <a:t>c) 	Posilnenie aplikácií IKT v rámci elektronickej štátnej 	správy, 	elektronického vzdelávania, elektronickej inklúzie, 	elektronickej kultúry a elektronického zdravotníctva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02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Vply</a:t>
            </a:r>
            <a:r>
              <a:rPr lang="sk-SK" sz="3200" dirty="0" smtClean="0"/>
              <a:t>v politiky súdržnosti</a:t>
            </a:r>
            <a:endParaRPr lang="sk-SK" sz="3200" dirty="0"/>
          </a:p>
        </p:txBody>
      </p:sp>
      <p:pic>
        <p:nvPicPr>
          <p:cNvPr id="5" name="Picture 955" descr="image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56" y="3852058"/>
            <a:ext cx="1989416" cy="2003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67" descr="image5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148493"/>
            <a:ext cx="2070994" cy="207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934"/>
          <p:cNvGrpSpPr>
            <a:grpSpLocks/>
          </p:cNvGrpSpPr>
          <p:nvPr/>
        </p:nvGrpSpPr>
        <p:grpSpPr bwMode="auto">
          <a:xfrm>
            <a:off x="3377823" y="2467421"/>
            <a:ext cx="1982787" cy="1997075"/>
            <a:chOff x="2211" y="1350"/>
            <a:chExt cx="1249" cy="1258"/>
          </a:xfrm>
        </p:grpSpPr>
        <p:pic>
          <p:nvPicPr>
            <p:cNvPr id="8" name="Picture 930" descr="image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1" y="1350"/>
              <a:ext cx="1249" cy="1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Oval 924"/>
            <p:cNvSpPr>
              <a:spLocks noChangeAspect="1" noChangeArrowheads="1"/>
            </p:cNvSpPr>
            <p:nvPr/>
          </p:nvSpPr>
          <p:spPr bwMode="gray">
            <a:xfrm>
              <a:off x="2219" y="1354"/>
              <a:ext cx="1240" cy="1240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</p:grpSp>
      <p:grpSp>
        <p:nvGrpSpPr>
          <p:cNvPr id="13" name="Group 963"/>
          <p:cNvGrpSpPr>
            <a:grpSpLocks/>
          </p:cNvGrpSpPr>
          <p:nvPr/>
        </p:nvGrpSpPr>
        <p:grpSpPr bwMode="auto">
          <a:xfrm>
            <a:off x="6294005" y="2770950"/>
            <a:ext cx="1982787" cy="1997075"/>
            <a:chOff x="3651" y="2806"/>
            <a:chExt cx="1249" cy="1258"/>
          </a:xfrm>
        </p:grpSpPr>
        <p:pic>
          <p:nvPicPr>
            <p:cNvPr id="14" name="Picture 954" descr="image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1" y="2806"/>
              <a:ext cx="1249" cy="1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Oval 962"/>
            <p:cNvSpPr>
              <a:spLocks noChangeAspect="1" noChangeArrowheads="1"/>
            </p:cNvSpPr>
            <p:nvPr/>
          </p:nvSpPr>
          <p:spPr bwMode="gray">
            <a:xfrm>
              <a:off x="3656" y="2815"/>
              <a:ext cx="1240" cy="1240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</p:grpSp>
      <p:grpSp>
        <p:nvGrpSpPr>
          <p:cNvPr id="10" name="Group 973"/>
          <p:cNvGrpSpPr>
            <a:grpSpLocks/>
          </p:cNvGrpSpPr>
          <p:nvPr/>
        </p:nvGrpSpPr>
        <p:grpSpPr bwMode="auto">
          <a:xfrm>
            <a:off x="4894439" y="2169600"/>
            <a:ext cx="2088778" cy="2014389"/>
            <a:chOff x="3053" y="880"/>
            <a:chExt cx="1551" cy="1551"/>
          </a:xfrm>
        </p:grpSpPr>
        <p:pic>
          <p:nvPicPr>
            <p:cNvPr id="11" name="Picture 968" descr="image4gi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3" y="880"/>
              <a:ext cx="1551" cy="1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Oval 953"/>
            <p:cNvSpPr>
              <a:spLocks noChangeArrowheads="1"/>
            </p:cNvSpPr>
            <p:nvPr/>
          </p:nvSpPr>
          <p:spPr bwMode="gray">
            <a:xfrm>
              <a:off x="3058" y="886"/>
              <a:ext cx="1541" cy="1540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</p:grpSp>
      <p:sp>
        <p:nvSpPr>
          <p:cNvPr id="21" name="Rectangle 937"/>
          <p:cNvSpPr>
            <a:spLocks noChangeArrowheads="1"/>
          </p:cNvSpPr>
          <p:nvPr/>
        </p:nvSpPr>
        <p:spPr bwMode="gray">
          <a:xfrm>
            <a:off x="2208286" y="5517232"/>
            <a:ext cx="2507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k-SK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v</a:t>
            </a:r>
            <a:r>
              <a:rPr lang="en-GB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ýskumu</a:t>
            </a:r>
            <a:r>
              <a:rPr lang="sk-SK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GB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 </a:t>
            </a:r>
            <a:r>
              <a:rPr lang="sk-S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</a:t>
            </a:r>
            <a:r>
              <a:rPr lang="en-GB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novácií</a:t>
            </a:r>
            <a:endParaRPr lang="fr-FR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2" name="Rectangle 936"/>
          <p:cNvSpPr>
            <a:spLocks noChangeArrowheads="1"/>
          </p:cNvSpPr>
          <p:nvPr/>
        </p:nvSpPr>
        <p:spPr bwMode="gray">
          <a:xfrm>
            <a:off x="7075549" y="2081473"/>
            <a:ext cx="143180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BE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obnoviteľnej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fr-BE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energie</a:t>
            </a:r>
            <a:endParaRPr lang="fr-FR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3" name="Text Box 946"/>
          <p:cNvSpPr txBox="1">
            <a:spLocks noChangeArrowheads="1"/>
          </p:cNvSpPr>
          <p:nvPr/>
        </p:nvSpPr>
        <p:spPr bwMode="gray">
          <a:xfrm>
            <a:off x="186947" y="3109713"/>
            <a:ext cx="15954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fr-BE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energetickej </a:t>
            </a:r>
            <a:r>
              <a:rPr lang="sk-S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efektívnosti</a:t>
            </a:r>
            <a:endParaRPr lang="en-GB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4" name="Text Box 946"/>
          <p:cNvSpPr txBox="1">
            <a:spLocks noChangeArrowheads="1"/>
          </p:cNvSpPr>
          <p:nvPr/>
        </p:nvSpPr>
        <p:spPr bwMode="gray">
          <a:xfrm>
            <a:off x="1782385" y="2227263"/>
            <a:ext cx="15954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sk-S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odbornej prípravy</a:t>
            </a:r>
            <a:endParaRPr lang="en-GB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5" name="Text Box 947"/>
          <p:cNvSpPr txBox="1">
            <a:spLocks noChangeArrowheads="1"/>
          </p:cNvSpPr>
          <p:nvPr/>
        </p:nvSpPr>
        <p:spPr bwMode="gray">
          <a:xfrm>
            <a:off x="3127995" y="1488651"/>
            <a:ext cx="24336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fr-BE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podpory malých </a:t>
            </a:r>
            <a:br>
              <a:rPr lang="fr-BE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fr-BE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 stredných podnikov</a:t>
            </a:r>
            <a:endParaRPr lang="en-GB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6" name="Rectangle 935"/>
          <p:cNvSpPr>
            <a:spLocks noChangeArrowheads="1"/>
          </p:cNvSpPr>
          <p:nvPr/>
        </p:nvSpPr>
        <p:spPr bwMode="gray">
          <a:xfrm>
            <a:off x="5516642" y="4711655"/>
            <a:ext cx="2882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buClr>
                <a:schemeClr val="hlink"/>
              </a:buClr>
              <a:buFontTx/>
              <a:buNone/>
            </a:pPr>
            <a:r>
              <a:rPr lang="sk-S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spolupráce medzi regiónmi</a:t>
            </a:r>
            <a:endParaRPr lang="en-GB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Rectangle 935"/>
          <p:cNvSpPr>
            <a:spLocks noChangeArrowheads="1"/>
          </p:cNvSpPr>
          <p:nvPr/>
        </p:nvSpPr>
        <p:spPr bwMode="gray">
          <a:xfrm>
            <a:off x="3459723" y="4509913"/>
            <a:ext cx="288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buClr>
                <a:schemeClr val="hlink"/>
              </a:buClr>
              <a:buFontTx/>
              <a:buNone/>
            </a:pP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dopravy</a:t>
            </a:r>
            <a:endParaRPr lang="en-GB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5943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52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52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10237"/>
          </a:xfrm>
        </p:spPr>
        <p:txBody>
          <a:bodyPr/>
          <a:lstStyle/>
          <a:p>
            <a:pPr algn="just">
              <a:buNone/>
            </a:pPr>
            <a:r>
              <a:rPr lang="sk-SK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sk-SK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Investičné priority v rámci tematického cieľa „Zvyšovanie inštitucionálnych kapacít a efektivity verejnej správy“</a:t>
            </a:r>
          </a:p>
          <a:p>
            <a:pPr algn="just">
              <a:buNone/>
            </a:pPr>
            <a:endParaRPr lang="sk-SK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sk-SK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sk-SK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Posilnenie inštitucionálnej kapacity a účinnosti orgánov verejnej správy a verejných služieb súvisiacich                 s realizáciou EFRR a podpora akcií týkajúcich sa inštitucionálnej kapacity a účinnosti verejnej správy podporovaných ESF.</a:t>
            </a:r>
            <a:endParaRPr lang="sk-SK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Informácie k politike súdržnosti EÚ</a:t>
            </a:r>
            <a:endParaRPr lang="sk-SK" sz="3200" dirty="0"/>
          </a:p>
        </p:txBody>
      </p:sp>
      <p:sp>
        <p:nvSpPr>
          <p:cNvPr id="4" name="Rectangle 22"/>
          <p:cNvSpPr>
            <a:spLocks noGrp="1" noChangeArrowheads="1"/>
          </p:cNvSpPr>
          <p:nvPr>
            <p:ph idx="1"/>
          </p:nvPr>
        </p:nvSpPr>
        <p:spPr bwMode="gray">
          <a:xfrm>
            <a:off x="539552" y="2276872"/>
            <a:ext cx="822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3200" b="1" u="sng" dirty="0">
                <a:ea typeface="Geneva" charset="-128"/>
              </a:rPr>
              <a:t>www.ec.europa.eu/inforegio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371600" y="3862726"/>
            <a:ext cx="6400800" cy="2518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sk-SK" sz="2000" dirty="0" smtClean="0">
                <a:latin typeface="Times New Roman" pitchFamily="18" charset="0"/>
              </a:rPr>
              <a:t>„Investícia do Vašej budúcnosti“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sk-SK" sz="2000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sk-SK" sz="2000" dirty="0" smtClean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sk-SK" sz="2000" dirty="0">
                <a:latin typeface="Times New Roman" pitchFamily="18" charset="0"/>
              </a:rPr>
              <a:t>Tento projekt je </a:t>
            </a:r>
            <a:r>
              <a:rPr lang="sk-SK" sz="2000" dirty="0" smtClean="0">
                <a:latin typeface="Times New Roman" pitchFamily="18" charset="0"/>
              </a:rPr>
              <a:t>spolufinancovaný </a:t>
            </a:r>
            <a:r>
              <a:rPr lang="sk-SK" sz="2000" dirty="0">
                <a:latin typeface="Times New Roman" pitchFamily="18" charset="0"/>
              </a:rPr>
              <a:t>z </a:t>
            </a:r>
            <a:r>
              <a:rPr lang="sk-SK" sz="2000" dirty="0" smtClean="0">
                <a:latin typeface="Times New Roman" pitchFamily="18" charset="0"/>
              </a:rPr>
              <a:t>prostriedkov Európskeho </a:t>
            </a:r>
            <a:r>
              <a:rPr lang="sk-SK" sz="2000" dirty="0">
                <a:latin typeface="Times New Roman" pitchFamily="18" charset="0"/>
              </a:rPr>
              <a:t>fondu regionálneho </a:t>
            </a:r>
            <a:r>
              <a:rPr lang="sk-SK" sz="2000" dirty="0" smtClean="0">
                <a:latin typeface="Times New Roman" pitchFamily="18" charset="0"/>
              </a:rPr>
              <a:t>rozvoja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sk-SK" sz="2000" dirty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sk-SK" sz="2000" dirty="0" err="1" smtClean="0">
                <a:latin typeface="Times New Roman" pitchFamily="18" charset="0"/>
                <a:hlinkClick r:id="rId3"/>
              </a:rPr>
              <a:t>www.mhsr.sk</a:t>
            </a:r>
            <a:r>
              <a:rPr lang="sk-SK" sz="2000" dirty="0" smtClean="0">
                <a:latin typeface="Times New Roman" pitchFamily="18" charset="0"/>
              </a:rPr>
              <a:t> </a:t>
            </a:r>
            <a:endParaRPr lang="sk-SK" sz="2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94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rgbClr val="0070C0"/>
                </a:solidFill>
              </a:rPr>
              <a:t>Ďakujem za Vašu pozornosť.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75373"/>
            <a:ext cx="95885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4365104"/>
            <a:ext cx="4196003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EuropeFla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60" y="343636"/>
            <a:ext cx="1295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ĺžnik 8"/>
          <p:cNvSpPr/>
          <p:nvPr/>
        </p:nvSpPr>
        <p:spPr bwMode="auto">
          <a:xfrm>
            <a:off x="486076" y="1270262"/>
            <a:ext cx="1523568" cy="25127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 Európska</a:t>
            </a:r>
            <a:r>
              <a:rPr kumimoji="0" lang="sk-SK" sz="1400" b="1" i="0" u="none" strike="noStrike" cap="none" normalizeH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 únia</a:t>
            </a:r>
            <a:endParaRPr kumimoji="0" lang="sk-SK" sz="1400" b="1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6597993" y="1376657"/>
            <a:ext cx="2098001" cy="39615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</a:rPr>
              <a:t>Slovenská republika</a:t>
            </a:r>
          </a:p>
        </p:txBody>
      </p:sp>
      <p:pic>
        <p:nvPicPr>
          <p:cNvPr id="11" name="Obrázo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60" y="4365104"/>
            <a:ext cx="2664297" cy="21592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15937"/>
            <a:ext cx="8229600" cy="1139825"/>
          </a:xfrm>
        </p:spPr>
        <p:txBody>
          <a:bodyPr/>
          <a:lstStyle/>
          <a:p>
            <a:r>
              <a:rPr lang="sk-SK" sz="3200" dirty="0" smtClean="0"/>
              <a:t>Budúca politika súdržnosti EÚ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998069"/>
          </a:xfrm>
        </p:spPr>
        <p:txBody>
          <a:bodyPr/>
          <a:lstStyle/>
          <a:p>
            <a:pPr marL="0" indent="0" algn="just">
              <a:buNone/>
            </a:pPr>
            <a:endParaRPr lang="sk-SK" sz="2000" dirty="0" smtClean="0"/>
          </a:p>
          <a:p>
            <a:pPr marL="0" indent="0" algn="just">
              <a:buNone/>
            </a:pPr>
            <a:r>
              <a:rPr lang="sk-SK" sz="2000" dirty="0" smtClean="0"/>
              <a:t>EK prijala dňa 6. októbra 2011 návrhy právnych predpisov </a:t>
            </a:r>
            <a:br>
              <a:rPr lang="sk-SK" sz="2000" dirty="0" smtClean="0"/>
            </a:br>
            <a:r>
              <a:rPr lang="sk-SK" sz="2000" dirty="0" smtClean="0"/>
              <a:t>v oblasti politiky súdržnosti na obdobie 2014 – 2020</a:t>
            </a:r>
          </a:p>
          <a:p>
            <a:pPr marL="0" indent="0" algn="just">
              <a:buNone/>
            </a:pPr>
            <a:r>
              <a:rPr lang="sk-SK" sz="2000" dirty="0" smtClean="0"/>
              <a:t>K týmto návrhom sa vyjadrí Rada a Európsky parlament </a:t>
            </a:r>
            <a:br>
              <a:rPr lang="sk-SK" sz="2000" dirty="0" smtClean="0"/>
            </a:br>
            <a:r>
              <a:rPr lang="sk-SK" sz="2000" dirty="0" smtClean="0"/>
              <a:t>v priebehu roka 2013</a:t>
            </a:r>
          </a:p>
          <a:p>
            <a:pPr marL="0" indent="0" algn="just">
              <a:buNone/>
            </a:pPr>
            <a:r>
              <a:rPr lang="sk-SK" sz="2000" dirty="0" smtClean="0"/>
              <a:t>Nové nariadenia by mali nadobudnúť účinnosť v roku 2014</a:t>
            </a:r>
          </a:p>
          <a:p>
            <a:pPr marL="0" indent="0" algn="just">
              <a:buNone/>
            </a:pPr>
            <a:endParaRPr lang="sk-SK" sz="2000" dirty="0"/>
          </a:p>
          <a:p>
            <a:pPr marL="0" indent="0" algn="just">
              <a:buNone/>
            </a:pPr>
            <a:r>
              <a:rPr lang="sk-SK" sz="2000" dirty="0" smtClean="0"/>
              <a:t>Ciele:</a:t>
            </a:r>
          </a:p>
          <a:p>
            <a:pPr marL="0" indent="0" algn="just">
              <a:buNone/>
            </a:pPr>
            <a:r>
              <a:rPr lang="sk-SK" sz="2000" dirty="0" smtClean="0"/>
              <a:t>„Investovanie do rastu a zamestnanosti“ a </a:t>
            </a:r>
          </a:p>
          <a:p>
            <a:pPr marL="0" indent="0" algn="just">
              <a:buNone/>
            </a:pPr>
            <a:r>
              <a:rPr lang="sk-SK" sz="2000" dirty="0" smtClean="0"/>
              <a:t>„Európska územná spolupráca“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91268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Hlavné zmeny v politike súdržnosti EÚ</a:t>
            </a:r>
            <a:endParaRPr lang="sk-SK" sz="3200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2000" b="1" dirty="0" smtClean="0"/>
              <a:t>Dôraz na výsledky</a:t>
            </a:r>
          </a:p>
          <a:p>
            <a:r>
              <a:rPr lang="sk-SK" sz="2000" dirty="0" smtClean="0"/>
              <a:t>Bežné ukazovatele a ukazovatele podmienené programom,      podávanie správ, monitorovanie a hodnotenie</a:t>
            </a:r>
          </a:p>
          <a:p>
            <a:pPr marL="0" indent="0">
              <a:buNone/>
            </a:pPr>
            <a:r>
              <a:rPr lang="sk-SK" sz="2000" b="1" dirty="0" smtClean="0"/>
              <a:t>Výkonnostný rámec pre všetky programy</a:t>
            </a:r>
          </a:p>
          <a:p>
            <a:r>
              <a:rPr lang="sk-SK" sz="2000" dirty="0" smtClean="0"/>
              <a:t>Jasné a merateľné dosiahnuté méty a ciele</a:t>
            </a:r>
          </a:p>
          <a:p>
            <a:pPr marL="0" indent="0">
              <a:buNone/>
            </a:pPr>
            <a:r>
              <a:rPr lang="sk-SK" sz="2000" b="1" dirty="0" smtClean="0"/>
              <a:t>Výkonnostná rezerva</a:t>
            </a:r>
          </a:p>
          <a:p>
            <a:r>
              <a:rPr lang="sk-SK" sz="2000" dirty="0" smtClean="0"/>
              <a:t>5 % vnútroštátne vyčlenených finančných prostriedkov (členský štát, fond a kategória regiónu)	</a:t>
            </a:r>
          </a:p>
          <a:p>
            <a:pPr marL="0" indent="0">
              <a:buNone/>
            </a:pPr>
            <a:r>
              <a:rPr lang="sk-SK" sz="2000" b="1" dirty="0" smtClean="0"/>
              <a:t>Predbežná podmienenosť</a:t>
            </a:r>
          </a:p>
          <a:p>
            <a:r>
              <a:rPr lang="sk-SK" sz="2000" dirty="0" smtClean="0"/>
              <a:t>zaistenie zavedenia podmienok na účinné investovanie</a:t>
            </a:r>
          </a:p>
          <a:p>
            <a:pPr marL="0" indent="0">
              <a:buNone/>
            </a:pPr>
            <a:r>
              <a:rPr lang="sk-SK" sz="2000" b="1" dirty="0" smtClean="0"/>
              <a:t>Makroekonomická podmienenosť</a:t>
            </a:r>
          </a:p>
          <a:p>
            <a:r>
              <a:rPr lang="sk-SK" sz="2000" dirty="0" smtClean="0"/>
              <a:t>Zosúladenie s novým hospodárskym riadením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770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Dôslednejšie využívanie finančných prostriedkov EÚ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588815"/>
            <a:ext cx="8229600" cy="4530725"/>
          </a:xfrm>
        </p:spPr>
        <p:txBody>
          <a:bodyPr/>
          <a:lstStyle/>
          <a:p>
            <a:endParaRPr lang="sk-SK" sz="2000" dirty="0" smtClean="0"/>
          </a:p>
          <a:p>
            <a:pPr algn="just"/>
            <a:endParaRPr lang="sk-SK" sz="2000" dirty="0" smtClean="0"/>
          </a:p>
          <a:p>
            <a:pPr algn="just"/>
            <a:r>
              <a:rPr lang="sk-SK" sz="2000" dirty="0" smtClean="0"/>
              <a:t>Komplexná investičná stratégia v súlade s cieľmi stratégie Európa 2020</a:t>
            </a:r>
          </a:p>
          <a:p>
            <a:pPr algn="just"/>
            <a:r>
              <a:rPr lang="sk-SK" sz="2000" dirty="0" smtClean="0"/>
              <a:t>Prepojenosť s Národným programom reforiem (NPR)</a:t>
            </a:r>
          </a:p>
          <a:p>
            <a:pPr algn="just"/>
            <a:r>
              <a:rPr lang="sk-SK" sz="2000" dirty="0" smtClean="0"/>
              <a:t>Koordinácia politiky súdržnosti, rozvoja vidieka, finančných prostriedkov v oblasti námorného a rybného hospodárstva</a:t>
            </a:r>
          </a:p>
          <a:p>
            <a:pPr algn="just"/>
            <a:r>
              <a:rPr lang="sk-SK" sz="2000" dirty="0" smtClean="0"/>
              <a:t>Ciele a ukazovatele na meranie pokroku v plnení cieľov stratégie Európa 2020</a:t>
            </a:r>
          </a:p>
          <a:p>
            <a:pPr algn="just"/>
            <a:r>
              <a:rPr lang="sk-SK" sz="2000" dirty="0" smtClean="0"/>
              <a:t>Efektívnosť – zavedenie výkonnostného rámca</a:t>
            </a:r>
          </a:p>
          <a:p>
            <a:pPr algn="just"/>
            <a:r>
              <a:rPr lang="sk-SK" sz="2000" dirty="0" smtClean="0"/>
              <a:t>Účinnosť – posilnenie výkonnosti verejnej správy, odstraňovanie byrokracie</a:t>
            </a:r>
          </a:p>
          <a:p>
            <a:endParaRPr lang="sk-SK" sz="2000" dirty="0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55576" y="1588815"/>
            <a:ext cx="2449512" cy="719138"/>
            <a:chOff x="521" y="1091"/>
            <a:chExt cx="1543" cy="453"/>
          </a:xfrm>
        </p:grpSpPr>
        <p:sp>
          <p:nvSpPr>
            <p:cNvPr id="5" name="AutoShape 24"/>
            <p:cNvSpPr>
              <a:spLocks noChangeArrowheads="1"/>
            </p:cNvSpPr>
            <p:nvPr/>
          </p:nvSpPr>
          <p:spPr bwMode="gray">
            <a:xfrm>
              <a:off x="1837" y="1091"/>
              <a:ext cx="227" cy="453"/>
            </a:xfrm>
            <a:prstGeom prst="homePlate">
              <a:avLst>
                <a:gd name="adj" fmla="val 25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6" name="Rectangle 13"/>
            <p:cNvSpPr>
              <a:spLocks noChangeArrowheads="1"/>
            </p:cNvSpPr>
            <p:nvPr/>
          </p:nvSpPr>
          <p:spPr bwMode="gray">
            <a:xfrm>
              <a:off x="521" y="1091"/>
              <a:ext cx="1360" cy="45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buFontTx/>
                <a:buNone/>
              </a:pPr>
              <a:r>
                <a:rPr lang="fr-BE" dirty="0">
                  <a:solidFill>
                    <a:schemeClr val="bg1"/>
                  </a:solidFill>
                  <a:ea typeface="Geneva" charset="-128"/>
                </a:rPr>
                <a:t>Spoločný strategický rámec</a:t>
              </a:r>
              <a:endParaRPr lang="fr-FR" dirty="0">
                <a:solidFill>
                  <a:schemeClr val="bg1"/>
                </a:solidFill>
                <a:ea typeface="Geneva" charset="-128"/>
              </a:endParaRP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3671738" y="1628775"/>
            <a:ext cx="2449513" cy="719138"/>
            <a:chOff x="2154" y="1091"/>
            <a:chExt cx="1543" cy="453"/>
          </a:xfrm>
        </p:grpSpPr>
        <p:sp>
          <p:nvSpPr>
            <p:cNvPr id="8" name="AutoShape 25"/>
            <p:cNvSpPr>
              <a:spLocks noChangeArrowheads="1"/>
            </p:cNvSpPr>
            <p:nvPr/>
          </p:nvSpPr>
          <p:spPr bwMode="gray">
            <a:xfrm>
              <a:off x="3470" y="1091"/>
              <a:ext cx="227" cy="453"/>
            </a:xfrm>
            <a:prstGeom prst="homePlate">
              <a:avLst>
                <a:gd name="adj" fmla="val 25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gray">
            <a:xfrm>
              <a:off x="2154" y="1091"/>
              <a:ext cx="1360" cy="45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buFontTx/>
                <a:buNone/>
              </a:pPr>
              <a:r>
                <a:rPr lang="fr-FR" dirty="0">
                  <a:solidFill>
                    <a:schemeClr val="bg1"/>
                  </a:solidFill>
                  <a:ea typeface="Geneva" charset="-128"/>
                </a:rPr>
                <a:t>Partnerská</a:t>
              </a:r>
              <a:r>
                <a:rPr lang="en-US" dirty="0">
                  <a:ea typeface="Geneva" charset="-128"/>
                </a:rPr>
                <a:t/>
              </a:r>
              <a:br>
                <a:rPr lang="en-US" dirty="0">
                  <a:ea typeface="Geneva" charset="-128"/>
                </a:rPr>
              </a:br>
              <a:r>
                <a:rPr lang="sk-SK" dirty="0" smtClean="0">
                  <a:solidFill>
                    <a:schemeClr val="bg1"/>
                  </a:solidFill>
                  <a:ea typeface="Geneva" charset="-128"/>
                </a:rPr>
                <a:t>dohoda</a:t>
              </a:r>
              <a:endParaRPr lang="fr-FR" dirty="0">
                <a:solidFill>
                  <a:schemeClr val="bg1"/>
                </a:solidFill>
                <a:ea typeface="Geneva" charset="-128"/>
              </a:endParaRPr>
            </a:p>
          </p:txBody>
        </p:sp>
      </p:grpSp>
      <p:sp>
        <p:nvSpPr>
          <p:cNvPr id="10" name="Rectangle 16"/>
          <p:cNvSpPr>
            <a:spLocks noChangeArrowheads="1"/>
          </p:cNvSpPr>
          <p:nvPr/>
        </p:nvSpPr>
        <p:spPr bwMode="gray">
          <a:xfrm>
            <a:off x="6300192" y="1628775"/>
            <a:ext cx="2159000" cy="71913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fr-BE" dirty="0">
                <a:solidFill>
                  <a:schemeClr val="bg1"/>
                </a:solidFill>
                <a:ea typeface="Geneva" charset="-128"/>
              </a:rPr>
              <a:t>Operačné programy</a:t>
            </a:r>
            <a:endParaRPr lang="fr-FR" dirty="0">
              <a:solidFill>
                <a:schemeClr val="bg1"/>
              </a:solidFill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1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846930"/>
          </a:xfrm>
        </p:spPr>
        <p:txBody>
          <a:bodyPr/>
          <a:lstStyle/>
          <a:p>
            <a:r>
              <a:rPr lang="sk-SK" sz="3200" dirty="0" smtClean="0"/>
              <a:t>Zemepisné pokrytie podpory</a:t>
            </a:r>
            <a:endParaRPr lang="sk-SK" sz="3200" dirty="0"/>
          </a:p>
        </p:txBody>
      </p:sp>
      <p:pic>
        <p:nvPicPr>
          <p:cNvPr id="7" name="Picture 1764" descr="00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98"/>
          <a:stretch>
            <a:fillRect/>
          </a:stretch>
        </p:blipFill>
        <p:spPr bwMode="auto">
          <a:xfrm>
            <a:off x="395536" y="1043554"/>
            <a:ext cx="8392702" cy="507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89"/>
          <p:cNvSpPr>
            <a:spLocks noChangeArrowheads="1"/>
          </p:cNvSpPr>
          <p:nvPr/>
        </p:nvSpPr>
        <p:spPr bwMode="gray">
          <a:xfrm>
            <a:off x="517525" y="1357313"/>
            <a:ext cx="1200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BE" sz="1400" b="1" dirty="0">
                <a:solidFill>
                  <a:srgbClr val="000000"/>
                </a:solidFill>
                <a:ea typeface="Geneva" charset="-128"/>
              </a:rPr>
              <a:t>HDP na obyvateľa*</a:t>
            </a:r>
            <a:endParaRPr lang="fr-FR" sz="1400" b="1" dirty="0">
              <a:solidFill>
                <a:srgbClr val="000000"/>
              </a:solidFill>
              <a:ea typeface="Geneva" charset="-128"/>
            </a:endParaRPr>
          </a:p>
        </p:txBody>
      </p:sp>
      <p:grpSp>
        <p:nvGrpSpPr>
          <p:cNvPr id="10" name="Group 686"/>
          <p:cNvGrpSpPr>
            <a:grpSpLocks/>
          </p:cNvGrpSpPr>
          <p:nvPr/>
        </p:nvGrpSpPr>
        <p:grpSpPr bwMode="auto">
          <a:xfrm>
            <a:off x="2411413" y="1196975"/>
            <a:ext cx="1223962" cy="400050"/>
            <a:chOff x="1292" y="627"/>
            <a:chExt cx="771" cy="252"/>
          </a:xfrm>
        </p:grpSpPr>
        <p:sp>
          <p:nvSpPr>
            <p:cNvPr id="11" name="Rectangle 687"/>
            <p:cNvSpPr>
              <a:spLocks noChangeArrowheads="1"/>
            </p:cNvSpPr>
            <p:nvPr/>
          </p:nvSpPr>
          <p:spPr bwMode="gray">
            <a:xfrm>
              <a:off x="1292" y="777"/>
              <a:ext cx="92" cy="92"/>
            </a:xfrm>
            <a:prstGeom prst="rect">
              <a:avLst/>
            </a:prstGeom>
            <a:solidFill>
              <a:srgbClr val="AC0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12" name="Rectangle 688"/>
            <p:cNvSpPr>
              <a:spLocks noChangeArrowheads="1"/>
            </p:cNvSpPr>
            <p:nvPr/>
          </p:nvSpPr>
          <p:spPr bwMode="gray">
            <a:xfrm>
              <a:off x="1418" y="627"/>
              <a:ext cx="64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BE" sz="1400" dirty="0">
                  <a:solidFill>
                    <a:srgbClr val="000000"/>
                  </a:solidFill>
                  <a:ea typeface="Geneva" charset="-128"/>
                </a:rPr>
                <a:t>&lt; 75 </a:t>
              </a:r>
              <a:r>
                <a:rPr lang="fr-FR" sz="1400" dirty="0">
                  <a:solidFill>
                    <a:srgbClr val="000000"/>
                  </a:solidFill>
                  <a:ea typeface="Geneva" charset="-128"/>
                </a:rPr>
                <a:t>% </a:t>
              </a:r>
              <a:r>
                <a:rPr lang="fr-FR" sz="1200" dirty="0">
                  <a:solidFill>
                    <a:srgbClr val="000000"/>
                  </a:solidFill>
                  <a:ea typeface="Geneva" charset="-128"/>
                </a:rPr>
                <a:t>priemeru EÚ</a:t>
              </a:r>
            </a:p>
          </p:txBody>
        </p:sp>
      </p:grpSp>
      <p:grpSp>
        <p:nvGrpSpPr>
          <p:cNvPr id="13" name="Group 1744"/>
          <p:cNvGrpSpPr>
            <a:grpSpLocks/>
          </p:cNvGrpSpPr>
          <p:nvPr/>
        </p:nvGrpSpPr>
        <p:grpSpPr bwMode="auto">
          <a:xfrm>
            <a:off x="3563938" y="1400175"/>
            <a:ext cx="860425" cy="212725"/>
            <a:chOff x="1937" y="755"/>
            <a:chExt cx="542" cy="134"/>
          </a:xfrm>
        </p:grpSpPr>
        <p:sp>
          <p:nvSpPr>
            <p:cNvPr id="14" name="Rectangle 1745"/>
            <p:cNvSpPr>
              <a:spLocks noChangeArrowheads="1"/>
            </p:cNvSpPr>
            <p:nvPr/>
          </p:nvSpPr>
          <p:spPr bwMode="gray">
            <a:xfrm>
              <a:off x="1937" y="777"/>
              <a:ext cx="92" cy="92"/>
            </a:xfrm>
            <a:prstGeom prst="rect">
              <a:avLst/>
            </a:prstGeom>
            <a:solidFill>
              <a:srgbClr val="99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15" name="Rectangle 1746"/>
            <p:cNvSpPr>
              <a:spLocks noChangeArrowheads="1"/>
            </p:cNvSpPr>
            <p:nvPr/>
          </p:nvSpPr>
          <p:spPr bwMode="gray">
            <a:xfrm>
              <a:off x="2063" y="755"/>
              <a:ext cx="41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FR" sz="1400" dirty="0">
                  <a:solidFill>
                    <a:srgbClr val="000000"/>
                  </a:solidFill>
                  <a:ea typeface="Geneva" charset="-128"/>
                </a:rPr>
                <a:t>75-90 %</a:t>
              </a:r>
              <a:endParaRPr lang="fr-FR" sz="1200" dirty="0">
                <a:ea typeface="Geneva" charset="-128"/>
              </a:endParaRPr>
            </a:p>
          </p:txBody>
        </p:sp>
      </p:grpSp>
      <p:grpSp>
        <p:nvGrpSpPr>
          <p:cNvPr id="16" name="Group 1747"/>
          <p:cNvGrpSpPr>
            <a:grpSpLocks/>
          </p:cNvGrpSpPr>
          <p:nvPr/>
        </p:nvGrpSpPr>
        <p:grpSpPr bwMode="auto">
          <a:xfrm>
            <a:off x="4533900" y="1400175"/>
            <a:ext cx="757238" cy="212725"/>
            <a:chOff x="3354" y="755"/>
            <a:chExt cx="477" cy="134"/>
          </a:xfrm>
        </p:grpSpPr>
        <p:sp>
          <p:nvSpPr>
            <p:cNvPr id="17" name="Rectangle 1748"/>
            <p:cNvSpPr>
              <a:spLocks noChangeArrowheads="1"/>
            </p:cNvSpPr>
            <p:nvPr/>
          </p:nvSpPr>
          <p:spPr bwMode="gray">
            <a:xfrm>
              <a:off x="3354" y="777"/>
              <a:ext cx="92" cy="9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18" name="Rectangle 1749"/>
            <p:cNvSpPr>
              <a:spLocks noChangeArrowheads="1"/>
            </p:cNvSpPr>
            <p:nvPr/>
          </p:nvSpPr>
          <p:spPr bwMode="gray">
            <a:xfrm>
              <a:off x="3480" y="755"/>
              <a:ext cx="35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BE" sz="1400" dirty="0">
                  <a:solidFill>
                    <a:srgbClr val="000000"/>
                  </a:solidFill>
                  <a:ea typeface="Geneva" charset="-128"/>
                </a:rPr>
                <a:t>&gt; 90 %</a:t>
              </a:r>
              <a:endParaRPr lang="fr-BE" sz="1400" dirty="0">
                <a:ea typeface="Geneva" charset="-128"/>
              </a:endParaRPr>
            </a:p>
          </p:txBody>
        </p:sp>
      </p:grpSp>
      <p:sp>
        <p:nvSpPr>
          <p:cNvPr id="19" name="Rectangle 690"/>
          <p:cNvSpPr>
            <a:spLocks noChangeArrowheads="1"/>
          </p:cNvSpPr>
          <p:nvPr/>
        </p:nvSpPr>
        <p:spPr bwMode="gray">
          <a:xfrm>
            <a:off x="466725" y="1773238"/>
            <a:ext cx="1510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200" dirty="0">
                <a:solidFill>
                  <a:schemeClr val="accent4">
                    <a:lumMod val="10000"/>
                  </a:schemeClr>
                </a:solidFill>
                <a:ea typeface="Geneva" charset="-128"/>
              </a:rPr>
              <a:t>*</a:t>
            </a:r>
            <a:r>
              <a:rPr lang="fr-BE" sz="1200" dirty="0">
                <a:solidFill>
                  <a:schemeClr val="accent4">
                    <a:lumMod val="10000"/>
                  </a:schemeClr>
                </a:solidFill>
                <a:ea typeface="Geneva" charset="-128"/>
              </a:rPr>
              <a:t>index EÚ 27 = 100</a:t>
            </a:r>
          </a:p>
        </p:txBody>
      </p:sp>
      <p:sp>
        <p:nvSpPr>
          <p:cNvPr id="20" name="Rectangle 685"/>
          <p:cNvSpPr>
            <a:spLocks noChangeArrowheads="1"/>
          </p:cNvSpPr>
          <p:nvPr/>
        </p:nvSpPr>
        <p:spPr bwMode="gray">
          <a:xfrm>
            <a:off x="827088" y="1989138"/>
            <a:ext cx="3168848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tabLst>
                <a:tab pos="355600" algn="l"/>
              </a:tabLst>
            </a:pPr>
            <a:r>
              <a:rPr lang="en-US" sz="2400" b="1" dirty="0">
                <a:solidFill>
                  <a:schemeClr val="accent4">
                    <a:lumMod val="10000"/>
                  </a:schemeClr>
                </a:solidFill>
                <a:ea typeface="Geneva" charset="-128"/>
              </a:rPr>
              <a:t>3 </a:t>
            </a:r>
            <a:r>
              <a:rPr lang="en-US" sz="2400" b="1" dirty="0" err="1" smtClean="0">
                <a:solidFill>
                  <a:schemeClr val="accent4">
                    <a:lumMod val="10000"/>
                  </a:schemeClr>
                </a:solidFill>
                <a:ea typeface="Geneva" charset="-128"/>
              </a:rPr>
              <a:t>kategórie</a:t>
            </a:r>
            <a:r>
              <a:rPr lang="sk-SK" sz="2400" b="1" dirty="0" smtClean="0">
                <a:solidFill>
                  <a:schemeClr val="accent4">
                    <a:lumMod val="10000"/>
                  </a:schemeClr>
                </a:solidFill>
                <a:ea typeface="Geneva" charset="-128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10000"/>
                  </a:schemeClr>
                </a:solidFill>
                <a:ea typeface="Geneva" charset="-128"/>
              </a:rPr>
              <a:t>regiónov</a:t>
            </a:r>
            <a:endParaRPr lang="en-US" sz="2400" b="1" dirty="0">
              <a:solidFill>
                <a:schemeClr val="accent4">
                  <a:lumMod val="10000"/>
                </a:schemeClr>
              </a:solidFill>
              <a:ea typeface="Geneva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tabLst>
                <a:tab pos="355600" algn="l"/>
              </a:tabLst>
            </a:pPr>
            <a:endParaRPr lang="en-US" sz="2400" b="1" dirty="0">
              <a:ea typeface="Geneva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tabLst>
                <a:tab pos="355600" algn="l"/>
              </a:tabLst>
            </a:pPr>
            <a:endParaRPr lang="en-US" sz="2400" b="1" dirty="0">
              <a:ea typeface="Geneva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tabLst>
                <a:tab pos="355600" algn="l"/>
              </a:tabLst>
            </a:pPr>
            <a:endParaRPr lang="fr-BE" sz="2400" b="1" dirty="0">
              <a:ea typeface="Geneva" charset="-128"/>
            </a:endParaRPr>
          </a:p>
        </p:txBody>
      </p:sp>
      <p:grpSp>
        <p:nvGrpSpPr>
          <p:cNvPr id="21" name="Group 1765"/>
          <p:cNvGrpSpPr>
            <a:grpSpLocks/>
          </p:cNvGrpSpPr>
          <p:nvPr/>
        </p:nvGrpSpPr>
        <p:grpSpPr bwMode="auto">
          <a:xfrm>
            <a:off x="971550" y="3644900"/>
            <a:ext cx="2400300" cy="244475"/>
            <a:chOff x="1292" y="755"/>
            <a:chExt cx="1512" cy="154"/>
          </a:xfrm>
        </p:grpSpPr>
        <p:sp>
          <p:nvSpPr>
            <p:cNvPr id="22" name="Rectangle 1766"/>
            <p:cNvSpPr>
              <a:spLocks noChangeArrowheads="1"/>
            </p:cNvSpPr>
            <p:nvPr/>
          </p:nvSpPr>
          <p:spPr bwMode="gray">
            <a:xfrm>
              <a:off x="1292" y="777"/>
              <a:ext cx="92" cy="92"/>
            </a:xfrm>
            <a:prstGeom prst="rect">
              <a:avLst/>
            </a:prstGeom>
            <a:solidFill>
              <a:srgbClr val="AC0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23" name="Rectangle 1767"/>
            <p:cNvSpPr>
              <a:spLocks noChangeArrowheads="1"/>
            </p:cNvSpPr>
            <p:nvPr/>
          </p:nvSpPr>
          <p:spPr bwMode="gray">
            <a:xfrm>
              <a:off x="1418" y="755"/>
              <a:ext cx="138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BE" sz="1600" dirty="0">
                  <a:solidFill>
                    <a:srgbClr val="000000"/>
                  </a:solidFill>
                  <a:ea typeface="Geneva" charset="-128"/>
                </a:rPr>
                <a:t>Menej rozvinuté regióny </a:t>
              </a:r>
              <a:endParaRPr lang="fr-FR" sz="1600" dirty="0">
                <a:solidFill>
                  <a:srgbClr val="000000"/>
                </a:solidFill>
                <a:ea typeface="Geneva" charset="-128"/>
              </a:endParaRPr>
            </a:p>
          </p:txBody>
        </p:sp>
      </p:grpSp>
      <p:grpSp>
        <p:nvGrpSpPr>
          <p:cNvPr id="24" name="Group 1768"/>
          <p:cNvGrpSpPr>
            <a:grpSpLocks/>
          </p:cNvGrpSpPr>
          <p:nvPr/>
        </p:nvGrpSpPr>
        <p:grpSpPr bwMode="auto">
          <a:xfrm>
            <a:off x="988062" y="4056065"/>
            <a:ext cx="1978026" cy="246063"/>
            <a:chOff x="1937" y="755"/>
            <a:chExt cx="1246" cy="155"/>
          </a:xfrm>
        </p:grpSpPr>
        <p:sp>
          <p:nvSpPr>
            <p:cNvPr id="25" name="Rectangle 1769"/>
            <p:cNvSpPr>
              <a:spLocks noChangeArrowheads="1"/>
            </p:cNvSpPr>
            <p:nvPr/>
          </p:nvSpPr>
          <p:spPr bwMode="gray">
            <a:xfrm>
              <a:off x="1937" y="777"/>
              <a:ext cx="92" cy="92"/>
            </a:xfrm>
            <a:prstGeom prst="rect">
              <a:avLst/>
            </a:prstGeom>
            <a:solidFill>
              <a:srgbClr val="99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26" name="Rectangle 1770"/>
            <p:cNvSpPr>
              <a:spLocks noChangeArrowheads="1"/>
            </p:cNvSpPr>
            <p:nvPr/>
          </p:nvSpPr>
          <p:spPr bwMode="gray">
            <a:xfrm>
              <a:off x="2063" y="755"/>
              <a:ext cx="112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sk-SK" sz="1600" dirty="0" smtClean="0">
                  <a:solidFill>
                    <a:schemeClr val="accent4">
                      <a:lumMod val="10000"/>
                    </a:schemeClr>
                  </a:solidFill>
                  <a:ea typeface="Geneva" charset="-128"/>
                </a:rPr>
                <a:t>Prechod</a:t>
              </a:r>
              <a:r>
                <a:rPr lang="fr-FR" sz="1600" dirty="0" smtClean="0">
                  <a:solidFill>
                    <a:schemeClr val="accent4">
                      <a:lumMod val="10000"/>
                    </a:schemeClr>
                  </a:solidFill>
                  <a:ea typeface="Geneva" charset="-128"/>
                </a:rPr>
                <a:t>né </a:t>
              </a:r>
              <a:r>
                <a:rPr lang="fr-FR" sz="1600" dirty="0">
                  <a:solidFill>
                    <a:schemeClr val="accent4">
                      <a:lumMod val="10000"/>
                    </a:schemeClr>
                  </a:solidFill>
                  <a:ea typeface="Geneva" charset="-128"/>
                </a:rPr>
                <a:t>regióny </a:t>
              </a:r>
            </a:p>
          </p:txBody>
        </p:sp>
      </p:grpSp>
      <p:grpSp>
        <p:nvGrpSpPr>
          <p:cNvPr id="27" name="Group 1771"/>
          <p:cNvGrpSpPr>
            <a:grpSpLocks/>
          </p:cNvGrpSpPr>
          <p:nvPr/>
        </p:nvGrpSpPr>
        <p:grpSpPr bwMode="auto">
          <a:xfrm>
            <a:off x="969963" y="4494212"/>
            <a:ext cx="2435225" cy="244475"/>
            <a:chOff x="3354" y="755"/>
            <a:chExt cx="1534" cy="154"/>
          </a:xfrm>
        </p:grpSpPr>
        <p:sp>
          <p:nvSpPr>
            <p:cNvPr id="28" name="Rectangle 1772"/>
            <p:cNvSpPr>
              <a:spLocks noChangeArrowheads="1"/>
            </p:cNvSpPr>
            <p:nvPr/>
          </p:nvSpPr>
          <p:spPr bwMode="gray">
            <a:xfrm>
              <a:off x="3354" y="777"/>
              <a:ext cx="92" cy="9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29" name="Rectangle 1773"/>
            <p:cNvSpPr>
              <a:spLocks noChangeArrowheads="1"/>
            </p:cNvSpPr>
            <p:nvPr/>
          </p:nvSpPr>
          <p:spPr bwMode="gray">
            <a:xfrm>
              <a:off x="3480" y="755"/>
              <a:ext cx="140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BE" sz="1600" dirty="0">
                  <a:solidFill>
                    <a:srgbClr val="000000"/>
                  </a:solidFill>
                  <a:ea typeface="Geneva" charset="-128"/>
                </a:rPr>
                <a:t>Rozvinutejšie regióny </a:t>
              </a:r>
            </a:p>
          </p:txBody>
        </p:sp>
      </p:grpSp>
      <p:sp>
        <p:nvSpPr>
          <p:cNvPr id="30" name="Rectangle 1759"/>
          <p:cNvSpPr>
            <a:spLocks noChangeArrowheads="1"/>
          </p:cNvSpPr>
          <p:nvPr/>
        </p:nvSpPr>
        <p:spPr bwMode="gray">
          <a:xfrm>
            <a:off x="7164288" y="3236288"/>
            <a:ext cx="41433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BE" dirty="0">
                <a:solidFill>
                  <a:schemeClr val="bg2"/>
                </a:solidFill>
                <a:sym typeface="Wingdings" pitchFamily="2" charset="2"/>
              </a:rPr>
              <a:t>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BE" dirty="0">
                <a:solidFill>
                  <a:schemeClr val="bg2"/>
                </a:solidFill>
                <a:sym typeface="Wingdings" pitchFamily="2" charset="2"/>
              </a:rPr>
              <a:t>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BE" dirty="0">
                <a:solidFill>
                  <a:schemeClr val="bg2"/>
                </a:solidFill>
                <a:sym typeface="Wingdings" pitchFamily="2" charset="2"/>
              </a:rPr>
              <a:t>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BE" dirty="0">
                <a:solidFill>
                  <a:schemeClr val="bg2"/>
                </a:solidFill>
                <a:sym typeface="Wingdings" pitchFamily="2" charset="2"/>
              </a:rPr>
              <a:t>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BE" dirty="0" smtClean="0">
                <a:solidFill>
                  <a:schemeClr val="bg2"/>
                </a:solidFill>
                <a:sym typeface="Wingdings" pitchFamily="2" charset="2"/>
              </a:rPr>
              <a:t></a:t>
            </a:r>
            <a:endParaRPr lang="fr-BE" dirty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BE" dirty="0">
                <a:solidFill>
                  <a:schemeClr val="bg2"/>
                </a:solidFill>
                <a:sym typeface="Wingdings" pitchFamily="2" charset="2"/>
              </a:rPr>
              <a:t>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BE" dirty="0" smtClean="0">
                <a:solidFill>
                  <a:schemeClr val="bg2"/>
                </a:solidFill>
                <a:sym typeface="Wingdings" pitchFamily="2" charset="2"/>
              </a:rPr>
              <a:t></a:t>
            </a:r>
            <a:endParaRPr lang="fr-BE" dirty="0">
              <a:solidFill>
                <a:schemeClr val="bg2"/>
              </a:solidFill>
              <a:sym typeface="Wingdings" pitchFamily="2" charset="2"/>
            </a:endParaRPr>
          </a:p>
        </p:txBody>
      </p:sp>
      <p:sp>
        <p:nvSpPr>
          <p:cNvPr id="31" name="Rectangle 1760"/>
          <p:cNvSpPr>
            <a:spLocks noChangeArrowheads="1"/>
          </p:cNvSpPr>
          <p:nvPr/>
        </p:nvSpPr>
        <p:spPr bwMode="gray">
          <a:xfrm>
            <a:off x="7380312" y="3284984"/>
            <a:ext cx="16573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fr-BE" sz="1200" b="1" dirty="0">
                <a:solidFill>
                  <a:schemeClr val="bg2"/>
                </a:solidFill>
                <a:sym typeface="Wingdings" pitchFamily="2" charset="2"/>
              </a:rPr>
              <a:t>Kanárske ostrovy</a:t>
            </a:r>
          </a:p>
          <a:p>
            <a:pPr>
              <a:lnSpc>
                <a:spcPct val="100000"/>
              </a:lnSpc>
              <a:buFontTx/>
              <a:buNone/>
            </a:pPr>
            <a:endParaRPr lang="sk-SK" sz="500" b="1" dirty="0" smtClean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r-BE" sz="1200" b="1" dirty="0" smtClean="0">
                <a:solidFill>
                  <a:schemeClr val="bg2"/>
                </a:solidFill>
                <a:sym typeface="Wingdings" pitchFamily="2" charset="2"/>
              </a:rPr>
              <a:t>Guyana</a:t>
            </a:r>
            <a:endParaRPr lang="fr-BE" sz="1200" b="1" dirty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sk-SK" sz="500" b="1" dirty="0" smtClean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r-BE" sz="1200" b="1" dirty="0" smtClean="0">
                <a:solidFill>
                  <a:schemeClr val="bg2"/>
                </a:solidFill>
                <a:sym typeface="Wingdings" pitchFamily="2" charset="2"/>
              </a:rPr>
              <a:t>Réunion </a:t>
            </a:r>
            <a:endParaRPr lang="sk-SK" sz="1200" b="1" dirty="0" smtClean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fr-BE" sz="300" b="1" dirty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r-BE" sz="1200" b="1" dirty="0" smtClean="0">
                <a:solidFill>
                  <a:schemeClr val="bg2"/>
                </a:solidFill>
                <a:sym typeface="Wingdings" pitchFamily="2" charset="2"/>
              </a:rPr>
              <a:t>Guadeloupe</a:t>
            </a:r>
            <a:r>
              <a:rPr lang="fr-BE" sz="1200" b="1" dirty="0">
                <a:solidFill>
                  <a:schemeClr val="bg2"/>
                </a:solidFill>
                <a:sym typeface="Wingdings" pitchFamily="2" charset="2"/>
              </a:rPr>
              <a:t>/</a:t>
            </a:r>
            <a:br>
              <a:rPr lang="fr-BE" sz="1200" b="1" dirty="0">
                <a:solidFill>
                  <a:schemeClr val="bg2"/>
                </a:solidFill>
                <a:sym typeface="Wingdings" pitchFamily="2" charset="2"/>
              </a:rPr>
            </a:br>
            <a:r>
              <a:rPr lang="fr-BE" sz="1200" b="1" dirty="0" smtClean="0">
                <a:solidFill>
                  <a:schemeClr val="bg2"/>
                </a:solidFill>
                <a:sym typeface="Wingdings" pitchFamily="2" charset="2"/>
              </a:rPr>
              <a:t>Martinik</a:t>
            </a:r>
            <a:endParaRPr lang="sk-SK" sz="1200" b="1" dirty="0" smtClean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fr-BE" sz="300" b="1" dirty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r-BE" sz="1200" b="1" dirty="0" smtClean="0">
                <a:solidFill>
                  <a:schemeClr val="bg2"/>
                </a:solidFill>
                <a:sym typeface="Wingdings" pitchFamily="2" charset="2"/>
              </a:rPr>
              <a:t>Madeira</a:t>
            </a:r>
            <a:endParaRPr lang="sk-SK" sz="1200" b="1" dirty="0" smtClean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fr-BE" sz="300" b="1" dirty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r-BE" sz="1200" b="1" dirty="0">
                <a:solidFill>
                  <a:schemeClr val="bg2"/>
                </a:solidFill>
                <a:sym typeface="Wingdings" pitchFamily="2" charset="2"/>
              </a:rPr>
              <a:t>Azorské ostrovy</a:t>
            </a:r>
          </a:p>
          <a:p>
            <a:pPr>
              <a:lnSpc>
                <a:spcPct val="100000"/>
              </a:lnSpc>
              <a:buFontTx/>
              <a:buNone/>
            </a:pPr>
            <a:endParaRPr lang="sk-SK" sz="500" b="1" dirty="0" smtClean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r-BE" sz="1200" b="1" dirty="0" smtClean="0">
                <a:solidFill>
                  <a:schemeClr val="bg2"/>
                </a:solidFill>
                <a:sym typeface="Wingdings" pitchFamily="2" charset="2"/>
              </a:rPr>
              <a:t>Malta</a:t>
            </a:r>
            <a:endParaRPr lang="fr-BE" sz="1200" b="1" dirty="0">
              <a:solidFill>
                <a:schemeClr val="bg2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239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9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sk-SK" sz="3200" dirty="0" smtClean="0"/>
              <a:t>Finančné rozdelenie podpory</a:t>
            </a:r>
            <a:endParaRPr lang="sk-SK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2840982" cy="2383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6"/>
          <p:cNvSpPr txBox="1">
            <a:spLocks noChangeArrowheads="1"/>
          </p:cNvSpPr>
          <p:nvPr/>
        </p:nvSpPr>
        <p:spPr bwMode="gray">
          <a:xfrm>
            <a:off x="3779912" y="5661248"/>
            <a:ext cx="223202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r>
              <a:rPr lang="fr-BE" sz="1400" dirty="0">
                <a:ea typeface="Geneva" charset="-128"/>
              </a:rPr>
              <a:t>Dotácia z rozpočtu 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fr-BE" sz="1400" dirty="0">
                <a:ea typeface="Geneva" charset="-128"/>
              </a:rPr>
              <a:t>   (v %) 	         </a:t>
            </a:r>
            <a:endParaRPr lang="fr-FR" sz="1400" dirty="0">
              <a:ea typeface="Geneva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gray">
          <a:xfrm>
            <a:off x="6364288" y="5445125"/>
            <a:ext cx="18796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endParaRPr lang="en-GB" sz="1400">
              <a:solidFill>
                <a:srgbClr val="777777"/>
              </a:solidFill>
              <a:ea typeface="Geneva" charset="-128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gray">
          <a:xfrm>
            <a:off x="6364288" y="5661248"/>
            <a:ext cx="20828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r>
              <a:rPr lang="sk-SK" sz="1400" dirty="0">
                <a:ea typeface="Geneva" charset="-128"/>
              </a:rPr>
              <a:t>Z</a:t>
            </a:r>
            <a:r>
              <a:rPr lang="fr-BE" sz="1400" dirty="0">
                <a:ea typeface="Geneva" charset="-128"/>
              </a:rPr>
              <a:t>ahrnuté obyvateľstvo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fr-BE" sz="1400" dirty="0">
                <a:ea typeface="Geneva" charset="-128"/>
              </a:rPr>
              <a:t>(v miliónoch)</a:t>
            </a:r>
            <a:endParaRPr lang="fr-FR" sz="1400" dirty="0">
              <a:ea typeface="Geneva" charset="-128"/>
            </a:endParaRPr>
          </a:p>
        </p:txBody>
      </p:sp>
      <p:sp>
        <p:nvSpPr>
          <p:cNvPr id="13" name="Text Box 215"/>
          <p:cNvSpPr txBox="1">
            <a:spLocks noChangeArrowheads="1"/>
          </p:cNvSpPr>
          <p:nvPr/>
        </p:nvSpPr>
        <p:spPr bwMode="gray">
          <a:xfrm>
            <a:off x="251520" y="5560246"/>
            <a:ext cx="2376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sz="800" dirty="0">
                <a:solidFill>
                  <a:srgbClr val="777777"/>
                </a:solidFill>
                <a:ea typeface="Geneva" charset="-128"/>
              </a:rPr>
              <a:t>¹ </a:t>
            </a:r>
            <a:r>
              <a:rPr lang="en-GB" sz="800" dirty="0">
                <a:ea typeface="Geneva" charset="-128"/>
              </a:rPr>
              <a:t>10 </a:t>
            </a:r>
            <a:r>
              <a:rPr lang="en-GB" sz="800" dirty="0" err="1">
                <a:ea typeface="Geneva" charset="-128"/>
              </a:rPr>
              <a:t>miliárd</a:t>
            </a:r>
            <a:r>
              <a:rPr lang="en-GB" sz="800" dirty="0">
                <a:ea typeface="Geneva" charset="-128"/>
              </a:rPr>
              <a:t> EUR z </a:t>
            </a:r>
            <a:r>
              <a:rPr lang="en-GB" sz="800" dirty="0" err="1">
                <a:ea typeface="Geneva" charset="-128"/>
              </a:rPr>
              <a:t>Kohézneho</a:t>
            </a:r>
            <a:r>
              <a:rPr lang="en-GB" sz="800" dirty="0">
                <a:ea typeface="Geneva" charset="-128"/>
              </a:rPr>
              <a:t> </a:t>
            </a:r>
            <a:r>
              <a:rPr lang="en-GB" sz="800" dirty="0" err="1">
                <a:ea typeface="Geneva" charset="-128"/>
              </a:rPr>
              <a:t>fondu</a:t>
            </a:r>
            <a:r>
              <a:rPr lang="en-GB" sz="800" dirty="0">
                <a:ea typeface="Geneva" charset="-128"/>
              </a:rPr>
              <a:t> </a:t>
            </a:r>
            <a:r>
              <a:rPr lang="en-GB" sz="800" dirty="0" err="1">
                <a:ea typeface="Geneva" charset="-128"/>
              </a:rPr>
              <a:t>sa</a:t>
            </a:r>
            <a:r>
              <a:rPr lang="en-GB" sz="800" dirty="0">
                <a:ea typeface="Geneva" charset="-128"/>
              </a:rPr>
              <a:t> </a:t>
            </a:r>
            <a:r>
              <a:rPr lang="en-GB" sz="800" dirty="0" err="1">
                <a:ea typeface="Geneva" charset="-128"/>
              </a:rPr>
              <a:t>vyčlení</a:t>
            </a:r>
            <a:r>
              <a:rPr lang="en-GB" sz="800" dirty="0">
                <a:ea typeface="Geneva" charset="-128"/>
              </a:rPr>
              <a:t> </a:t>
            </a:r>
            <a:r>
              <a:rPr lang="en-GB" sz="800" dirty="0" err="1">
                <a:ea typeface="Geneva" charset="-128"/>
              </a:rPr>
              <a:t>na</a:t>
            </a:r>
            <a:r>
              <a:rPr lang="en-GB" sz="800" dirty="0">
                <a:ea typeface="Geneva" charset="-128"/>
              </a:rPr>
              <a:t> </a:t>
            </a:r>
            <a:r>
              <a:rPr lang="sk-SK" sz="800" dirty="0" smtClean="0">
                <a:ea typeface="Geneva" charset="-128"/>
              </a:rPr>
              <a:t>     </a:t>
            </a:r>
            <a:r>
              <a:rPr lang="en-GB" sz="800" dirty="0" err="1" smtClean="0">
                <a:ea typeface="Geneva" charset="-128"/>
              </a:rPr>
              <a:t>nástroj</a:t>
            </a:r>
            <a:r>
              <a:rPr lang="en-GB" sz="800" dirty="0" smtClean="0">
                <a:ea typeface="Geneva" charset="-128"/>
              </a:rPr>
              <a:t> </a:t>
            </a:r>
            <a:r>
              <a:rPr lang="en-GB" sz="800" dirty="0">
                <a:ea typeface="Geneva" charset="-128"/>
              </a:rPr>
              <a:t>„</a:t>
            </a:r>
            <a:r>
              <a:rPr lang="en-GB" sz="800" dirty="0" err="1">
                <a:ea typeface="Geneva" charset="-128"/>
              </a:rPr>
              <a:t>Spájame</a:t>
            </a:r>
            <a:r>
              <a:rPr lang="en-GB" sz="800" dirty="0">
                <a:ea typeface="Geneva" charset="-128"/>
              </a:rPr>
              <a:t> </a:t>
            </a:r>
            <a:r>
              <a:rPr lang="en-GB" sz="800" dirty="0" err="1">
                <a:ea typeface="Geneva" charset="-128"/>
              </a:rPr>
              <a:t>Európu</a:t>
            </a:r>
            <a:r>
              <a:rPr lang="en-GB" altLang="en-US" sz="800" dirty="0">
                <a:ea typeface="Geneva" charset="-128"/>
              </a:rPr>
              <a:t>“</a:t>
            </a:r>
            <a:endParaRPr lang="en-GB" sz="800" dirty="0">
              <a:ea typeface="Geneva" charset="-128"/>
            </a:endParaRPr>
          </a:p>
        </p:txBody>
      </p:sp>
      <p:grpSp>
        <p:nvGrpSpPr>
          <p:cNvPr id="14" name="Group 9"/>
          <p:cNvGrpSpPr>
            <a:grpSpLocks/>
          </p:cNvGrpSpPr>
          <p:nvPr/>
        </p:nvGrpSpPr>
        <p:grpSpPr bwMode="auto">
          <a:xfrm>
            <a:off x="395536" y="1201738"/>
            <a:ext cx="2387600" cy="212725"/>
            <a:chOff x="340" y="755"/>
            <a:chExt cx="1504" cy="134"/>
          </a:xfrm>
        </p:grpSpPr>
        <p:sp>
          <p:nvSpPr>
            <p:cNvPr id="15" name="Rectangle 10"/>
            <p:cNvSpPr>
              <a:spLocks noChangeArrowheads="1"/>
            </p:cNvSpPr>
            <p:nvPr/>
          </p:nvSpPr>
          <p:spPr bwMode="gray">
            <a:xfrm>
              <a:off x="340" y="777"/>
              <a:ext cx="92" cy="92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466" y="755"/>
              <a:ext cx="137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FR" sz="1400" dirty="0">
                  <a:solidFill>
                    <a:srgbClr val="000000"/>
                  </a:solidFill>
                  <a:ea typeface="Geneva" charset="-128"/>
                </a:rPr>
                <a:t>Menej rozvinuté regióny/členské štáty</a:t>
              </a:r>
              <a:endParaRPr lang="fr-FR" sz="1400" dirty="0">
                <a:ea typeface="Geneva" charset="-128"/>
              </a:endParaRPr>
            </a:p>
          </p:txBody>
        </p:sp>
      </p:grpSp>
      <p:grpSp>
        <p:nvGrpSpPr>
          <p:cNvPr id="17" name="Group 12"/>
          <p:cNvGrpSpPr>
            <a:grpSpLocks/>
          </p:cNvGrpSpPr>
          <p:nvPr/>
        </p:nvGrpSpPr>
        <p:grpSpPr bwMode="auto">
          <a:xfrm>
            <a:off x="3900488" y="1169988"/>
            <a:ext cx="1608137" cy="212725"/>
            <a:chOff x="2018" y="755"/>
            <a:chExt cx="1013" cy="134"/>
          </a:xfrm>
        </p:grpSpPr>
        <p:sp>
          <p:nvSpPr>
            <p:cNvPr id="18" name="Rectangle 13"/>
            <p:cNvSpPr>
              <a:spLocks noChangeArrowheads="1"/>
            </p:cNvSpPr>
            <p:nvPr/>
          </p:nvSpPr>
          <p:spPr bwMode="gray">
            <a:xfrm>
              <a:off x="2018" y="777"/>
              <a:ext cx="92" cy="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gray">
            <a:xfrm>
              <a:off x="2144" y="755"/>
              <a:ext cx="8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FR" sz="1400" dirty="0">
                  <a:solidFill>
                    <a:srgbClr val="000000"/>
                  </a:solidFill>
                  <a:ea typeface="Geneva" charset="-128"/>
                </a:rPr>
                <a:t>Prechodné regióny</a:t>
              </a:r>
              <a:endParaRPr lang="fr-FR" sz="1400" dirty="0">
                <a:ea typeface="Geneva" charset="-128"/>
              </a:endParaRPr>
            </a:p>
          </p:txBody>
        </p:sp>
      </p:grpSp>
      <p:grpSp>
        <p:nvGrpSpPr>
          <p:cNvPr id="20" name="Group 15"/>
          <p:cNvGrpSpPr>
            <a:grpSpLocks/>
          </p:cNvGrpSpPr>
          <p:nvPr/>
        </p:nvGrpSpPr>
        <p:grpSpPr bwMode="auto">
          <a:xfrm>
            <a:off x="6175914" y="1175163"/>
            <a:ext cx="2100263" cy="212725"/>
            <a:chOff x="3424" y="755"/>
            <a:chExt cx="1323" cy="134"/>
          </a:xfrm>
        </p:grpSpPr>
        <p:sp>
          <p:nvSpPr>
            <p:cNvPr id="21" name="Rectangle 16"/>
            <p:cNvSpPr>
              <a:spLocks noChangeArrowheads="1"/>
            </p:cNvSpPr>
            <p:nvPr/>
          </p:nvSpPr>
          <p:spPr bwMode="gray">
            <a:xfrm>
              <a:off x="3424" y="777"/>
              <a:ext cx="92" cy="9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gray">
            <a:xfrm>
              <a:off x="3550" y="755"/>
              <a:ext cx="11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FR" sz="1400">
                  <a:solidFill>
                    <a:srgbClr val="000000"/>
                  </a:solidFill>
                  <a:ea typeface="Geneva" charset="-128"/>
                </a:rPr>
                <a:t>Rozvinutejšie regióny</a:t>
              </a:r>
              <a:endParaRPr lang="fr-FR" sz="1400">
                <a:ea typeface="Geneva" charset="-128"/>
              </a:endParaRPr>
            </a:p>
          </p:txBody>
        </p:sp>
      </p:grp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481934"/>
              </p:ext>
            </p:extLst>
          </p:nvPr>
        </p:nvGraphicFramePr>
        <p:xfrm>
          <a:off x="3613225" y="1659759"/>
          <a:ext cx="2398712" cy="406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Graf" r:id="rId5" imgW="2390823" imgH="4057642" progId="MSGraph.Chart.8">
                  <p:embed followColorScheme="full"/>
                </p:oleObj>
              </mc:Choice>
              <mc:Fallback>
                <p:oleObj name="Graf" r:id="rId5" imgW="2390823" imgH="4057642" progId="MSGraph.Chart.8">
                  <p:embed followColorScheme="full"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3225" y="1659759"/>
                        <a:ext cx="2398712" cy="406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968418"/>
              </p:ext>
            </p:extLst>
          </p:nvPr>
        </p:nvGraphicFramePr>
        <p:xfrm>
          <a:off x="6248939" y="1659758"/>
          <a:ext cx="2398713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Graf" r:id="rId7" imgW="2390823" imgH="4057642" progId="MSGraph.Chart.8">
                  <p:embed followColorScheme="full"/>
                </p:oleObj>
              </mc:Choice>
              <mc:Fallback>
                <p:oleObj name="Graf" r:id="rId7" imgW="2390823" imgH="4057642" progId="MSGraph.Chart.8">
                  <p:embed followColorScheme="full"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939" y="1659758"/>
                        <a:ext cx="2398713" cy="406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341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3" grpId="0"/>
      <p:bldOleChart spid="7" grpId="0"/>
      <p:bldOleChart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90947"/>
          </a:xfrm>
        </p:spPr>
        <p:txBody>
          <a:bodyPr/>
          <a:lstStyle/>
          <a:p>
            <a:r>
              <a:rPr lang="sk-SK" sz="3200" dirty="0" smtClean="0"/>
              <a:t>Rozdelenie zdrojov na maximalizáciu účinku</a:t>
            </a:r>
            <a:endParaRPr lang="sk-SK" sz="3200" dirty="0"/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1036638" y="2276475"/>
            <a:ext cx="3325812" cy="2438400"/>
            <a:chOff x="638" y="1628"/>
            <a:chExt cx="2125" cy="1558"/>
          </a:xfrm>
        </p:grpSpPr>
        <p:graphicFrame>
          <p:nvGraphicFramePr>
            <p:cNvPr id="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7309040"/>
                </p:ext>
              </p:extLst>
            </p:nvPr>
          </p:nvGraphicFramePr>
          <p:xfrm>
            <a:off x="638" y="1628"/>
            <a:ext cx="2125" cy="1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0" name="Chart" r:id="rId4" imgW="3337546" imgH="2453544" progId="MSGraph.Chart.8">
                    <p:embed followColorScheme="full"/>
                  </p:oleObj>
                </mc:Choice>
                <mc:Fallback>
                  <p:oleObj name="Chart" r:id="rId4" imgW="3337546" imgH="2453544" progId="MSGraph.Chart.8">
                    <p:embed followColorScheme="full"/>
                    <p:pic>
                      <p:nvPicPr>
                        <p:cNvPr id="0" name="Picture 9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8" y="1628"/>
                          <a:ext cx="2125" cy="15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Oval 6"/>
            <p:cNvSpPr>
              <a:spLocks noChangeAspect="1" noChangeArrowheads="1"/>
            </p:cNvSpPr>
            <p:nvPr/>
          </p:nvSpPr>
          <p:spPr bwMode="gray">
            <a:xfrm>
              <a:off x="1577" y="2271"/>
              <a:ext cx="272" cy="2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</p:grpSp>
      <p:grpSp>
        <p:nvGrpSpPr>
          <p:cNvPr id="9" name="Group 7"/>
          <p:cNvGrpSpPr>
            <a:grpSpLocks noChangeAspect="1"/>
          </p:cNvGrpSpPr>
          <p:nvPr/>
        </p:nvGrpSpPr>
        <p:grpSpPr bwMode="auto">
          <a:xfrm>
            <a:off x="4724400" y="2276475"/>
            <a:ext cx="3325813" cy="2438400"/>
            <a:chOff x="2992" y="1628"/>
            <a:chExt cx="2125" cy="1558"/>
          </a:xfrm>
        </p:grpSpPr>
        <p:graphicFrame>
          <p:nvGraphicFramePr>
            <p:cNvPr id="10" name="Object 8"/>
            <p:cNvGraphicFramePr>
              <a:graphicFrameLocks noChangeAspect="1"/>
            </p:cNvGraphicFramePr>
            <p:nvPr/>
          </p:nvGraphicFramePr>
          <p:xfrm>
            <a:off x="2992" y="1628"/>
            <a:ext cx="2125" cy="1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1" name="Chart" r:id="rId6" imgW="3329983" imgH="2453544" progId="MSGraph.Chart.8">
                    <p:embed followColorScheme="full"/>
                  </p:oleObj>
                </mc:Choice>
                <mc:Fallback>
                  <p:oleObj name="Chart" r:id="rId6" imgW="3329983" imgH="2453544" progId="MSGraph.Chart.8">
                    <p:embed followColorScheme="full"/>
                    <p:pic>
                      <p:nvPicPr>
                        <p:cNvPr id="0" name="Picture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2" y="1628"/>
                          <a:ext cx="2125" cy="15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Oval 9"/>
            <p:cNvSpPr>
              <a:spLocks noChangeAspect="1" noChangeArrowheads="1"/>
            </p:cNvSpPr>
            <p:nvPr/>
          </p:nvSpPr>
          <p:spPr bwMode="gray">
            <a:xfrm>
              <a:off x="3932" y="2271"/>
              <a:ext cx="272" cy="2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</p:grpSp>
      <p:grpSp>
        <p:nvGrpSpPr>
          <p:cNvPr id="12" name="Group 91"/>
          <p:cNvGrpSpPr>
            <a:grpSpLocks/>
          </p:cNvGrpSpPr>
          <p:nvPr/>
        </p:nvGrpSpPr>
        <p:grpSpPr bwMode="auto">
          <a:xfrm>
            <a:off x="414338" y="1700213"/>
            <a:ext cx="3770312" cy="360362"/>
            <a:chOff x="521" y="844"/>
            <a:chExt cx="2375" cy="227"/>
          </a:xfrm>
        </p:grpSpPr>
        <p:grpSp>
          <p:nvGrpSpPr>
            <p:cNvPr id="13" name="Group 84"/>
            <p:cNvGrpSpPr>
              <a:grpSpLocks noChangeAspect="1"/>
            </p:cNvGrpSpPr>
            <p:nvPr/>
          </p:nvGrpSpPr>
          <p:grpSpPr bwMode="auto">
            <a:xfrm>
              <a:off x="521" y="844"/>
              <a:ext cx="227" cy="227"/>
              <a:chOff x="2514" y="1162"/>
              <a:chExt cx="680" cy="680"/>
            </a:xfrm>
          </p:grpSpPr>
          <p:sp>
            <p:nvSpPr>
              <p:cNvPr id="15" name="Oval 85"/>
              <p:cNvSpPr>
                <a:spLocks noChangeAspect="1" noChangeArrowheads="1"/>
              </p:cNvSpPr>
              <p:nvPr/>
            </p:nvSpPr>
            <p:spPr bwMode="gray">
              <a:xfrm>
                <a:off x="2514" y="1162"/>
                <a:ext cx="680" cy="680"/>
              </a:xfrm>
              <a:prstGeom prst="ellipse">
                <a:avLst/>
              </a:prstGeom>
              <a:solidFill>
                <a:schemeClr val="bg1">
                  <a:alpha val="25098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r-BE">
                  <a:ea typeface="Geneva" charset="-128"/>
                </a:endParaRPr>
              </a:p>
            </p:txBody>
          </p:sp>
          <p:grpSp>
            <p:nvGrpSpPr>
              <p:cNvPr id="16" name="Group 86"/>
              <p:cNvGrpSpPr>
                <a:grpSpLocks noChangeAspect="1"/>
              </p:cNvGrpSpPr>
              <p:nvPr/>
            </p:nvGrpSpPr>
            <p:grpSpPr bwMode="auto">
              <a:xfrm>
                <a:off x="2678" y="1276"/>
                <a:ext cx="351" cy="452"/>
                <a:chOff x="8817" y="1559"/>
                <a:chExt cx="933" cy="1201"/>
              </a:xfrm>
            </p:grpSpPr>
            <p:sp>
              <p:nvSpPr>
                <p:cNvPr id="17" name="Freeform 87"/>
                <p:cNvSpPr>
                  <a:spLocks noChangeAspect="1"/>
                </p:cNvSpPr>
                <p:nvPr/>
              </p:nvSpPr>
              <p:spPr bwMode="gray">
                <a:xfrm>
                  <a:off x="8867" y="1607"/>
                  <a:ext cx="836" cy="1105"/>
                </a:xfrm>
                <a:custGeom>
                  <a:avLst/>
                  <a:gdLst>
                    <a:gd name="T0" fmla="*/ 353 w 354"/>
                    <a:gd name="T1" fmla="*/ 114 h 468"/>
                    <a:gd name="T2" fmla="*/ 314 w 354"/>
                    <a:gd name="T3" fmla="*/ 89 h 468"/>
                    <a:gd name="T4" fmla="*/ 174 w 354"/>
                    <a:gd name="T5" fmla="*/ 130 h 468"/>
                    <a:gd name="T6" fmla="*/ 174 w 354"/>
                    <a:gd name="T7" fmla="*/ 130 h 468"/>
                    <a:gd name="T8" fmla="*/ 172 w 354"/>
                    <a:gd name="T9" fmla="*/ 130 h 468"/>
                    <a:gd name="T10" fmla="*/ 171 w 354"/>
                    <a:gd name="T11" fmla="*/ 128 h 468"/>
                    <a:gd name="T12" fmla="*/ 111 w 354"/>
                    <a:gd name="T13" fmla="*/ 0 h 468"/>
                    <a:gd name="T14" fmla="*/ 100 w 354"/>
                    <a:gd name="T15" fmla="*/ 2 h 468"/>
                    <a:gd name="T16" fmla="*/ 88 w 354"/>
                    <a:gd name="T17" fmla="*/ 18 h 468"/>
                    <a:gd name="T18" fmla="*/ 156 w 354"/>
                    <a:gd name="T19" fmla="*/ 135 h 468"/>
                    <a:gd name="T20" fmla="*/ 3 w 354"/>
                    <a:gd name="T21" fmla="*/ 214 h 468"/>
                    <a:gd name="T22" fmla="*/ 6 w 354"/>
                    <a:gd name="T23" fmla="*/ 239 h 468"/>
                    <a:gd name="T24" fmla="*/ 29 w 354"/>
                    <a:gd name="T25" fmla="*/ 252 h 468"/>
                    <a:gd name="T26" fmla="*/ 157 w 354"/>
                    <a:gd name="T27" fmla="*/ 159 h 468"/>
                    <a:gd name="T28" fmla="*/ 138 w 354"/>
                    <a:gd name="T29" fmla="*/ 462 h 468"/>
                    <a:gd name="T30" fmla="*/ 150 w 354"/>
                    <a:gd name="T31" fmla="*/ 468 h 468"/>
                    <a:gd name="T32" fmla="*/ 194 w 354"/>
                    <a:gd name="T33" fmla="*/ 468 h 468"/>
                    <a:gd name="T34" fmla="*/ 205 w 354"/>
                    <a:gd name="T35" fmla="*/ 463 h 468"/>
                    <a:gd name="T36" fmla="*/ 186 w 354"/>
                    <a:gd name="T37" fmla="*/ 184 h 468"/>
                    <a:gd name="T38" fmla="*/ 197 w 354"/>
                    <a:gd name="T39" fmla="*/ 184 h 468"/>
                    <a:gd name="T40" fmla="*/ 189 w 354"/>
                    <a:gd name="T41" fmla="*/ 155 h 468"/>
                    <a:gd name="T42" fmla="*/ 180 w 354"/>
                    <a:gd name="T43" fmla="*/ 147 h 468"/>
                    <a:gd name="T44" fmla="*/ 269 w 354"/>
                    <a:gd name="T45" fmla="*/ 154 h 468"/>
                    <a:gd name="T46" fmla="*/ 346 w 354"/>
                    <a:gd name="T47" fmla="*/ 135 h 468"/>
                    <a:gd name="T48" fmla="*/ 353 w 354"/>
                    <a:gd name="T49" fmla="*/ 114 h 468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354" h="468">
                      <a:moveTo>
                        <a:pt x="353" y="114"/>
                      </a:moveTo>
                      <a:cubicBezTo>
                        <a:pt x="351" y="104"/>
                        <a:pt x="345" y="89"/>
                        <a:pt x="314" y="89"/>
                      </a:cubicBezTo>
                      <a:cubicBezTo>
                        <a:pt x="265" y="89"/>
                        <a:pt x="178" y="128"/>
                        <a:pt x="174" y="130"/>
                      </a:cubicBezTo>
                      <a:cubicBezTo>
                        <a:pt x="174" y="130"/>
                        <a:pt x="174" y="130"/>
                        <a:pt x="174" y="130"/>
                      </a:cubicBezTo>
                      <a:cubicBezTo>
                        <a:pt x="172" y="130"/>
                        <a:pt x="172" y="130"/>
                        <a:pt x="172" y="130"/>
                      </a:cubicBezTo>
                      <a:cubicBezTo>
                        <a:pt x="171" y="128"/>
                        <a:pt x="171" y="128"/>
                        <a:pt x="171" y="128"/>
                      </a:cubicBezTo>
                      <a:cubicBezTo>
                        <a:pt x="167" y="98"/>
                        <a:pt x="148" y="0"/>
                        <a:pt x="111" y="0"/>
                      </a:cubicBezTo>
                      <a:cubicBezTo>
                        <a:pt x="107" y="0"/>
                        <a:pt x="104" y="0"/>
                        <a:pt x="100" y="2"/>
                      </a:cubicBezTo>
                      <a:cubicBezTo>
                        <a:pt x="94" y="5"/>
                        <a:pt x="89" y="11"/>
                        <a:pt x="88" y="18"/>
                      </a:cubicBezTo>
                      <a:cubicBezTo>
                        <a:pt x="82" y="51"/>
                        <a:pt x="142" y="120"/>
                        <a:pt x="156" y="135"/>
                      </a:cubicBezTo>
                      <a:cubicBezTo>
                        <a:pt x="138" y="139"/>
                        <a:pt x="19" y="174"/>
                        <a:pt x="3" y="214"/>
                      </a:cubicBezTo>
                      <a:cubicBezTo>
                        <a:pt x="0" y="223"/>
                        <a:pt x="1" y="231"/>
                        <a:pt x="6" y="239"/>
                      </a:cubicBezTo>
                      <a:cubicBezTo>
                        <a:pt x="11" y="247"/>
                        <a:pt x="19" y="252"/>
                        <a:pt x="29" y="252"/>
                      </a:cubicBezTo>
                      <a:cubicBezTo>
                        <a:pt x="67" y="252"/>
                        <a:pt x="132" y="185"/>
                        <a:pt x="157" y="159"/>
                      </a:cubicBezTo>
                      <a:cubicBezTo>
                        <a:pt x="144" y="234"/>
                        <a:pt x="114" y="433"/>
                        <a:pt x="138" y="462"/>
                      </a:cubicBezTo>
                      <a:cubicBezTo>
                        <a:pt x="142" y="467"/>
                        <a:pt x="147" y="468"/>
                        <a:pt x="150" y="468"/>
                      </a:cubicBezTo>
                      <a:cubicBezTo>
                        <a:pt x="194" y="468"/>
                        <a:pt x="194" y="468"/>
                        <a:pt x="194" y="468"/>
                      </a:cubicBezTo>
                      <a:cubicBezTo>
                        <a:pt x="198" y="468"/>
                        <a:pt x="202" y="466"/>
                        <a:pt x="205" y="463"/>
                      </a:cubicBezTo>
                      <a:cubicBezTo>
                        <a:pt x="224" y="439"/>
                        <a:pt x="201" y="277"/>
                        <a:pt x="186" y="184"/>
                      </a:cubicBezTo>
                      <a:cubicBezTo>
                        <a:pt x="190" y="186"/>
                        <a:pt x="194" y="186"/>
                        <a:pt x="197" y="184"/>
                      </a:cubicBezTo>
                      <a:cubicBezTo>
                        <a:pt x="202" y="180"/>
                        <a:pt x="198" y="167"/>
                        <a:pt x="189" y="155"/>
                      </a:cubicBezTo>
                      <a:cubicBezTo>
                        <a:pt x="186" y="152"/>
                        <a:pt x="183" y="149"/>
                        <a:pt x="180" y="147"/>
                      </a:cubicBezTo>
                      <a:cubicBezTo>
                        <a:pt x="192" y="149"/>
                        <a:pt x="231" y="154"/>
                        <a:pt x="269" y="154"/>
                      </a:cubicBezTo>
                      <a:cubicBezTo>
                        <a:pt x="310" y="154"/>
                        <a:pt x="335" y="148"/>
                        <a:pt x="346" y="135"/>
                      </a:cubicBezTo>
                      <a:cubicBezTo>
                        <a:pt x="352" y="129"/>
                        <a:pt x="354" y="122"/>
                        <a:pt x="353" y="1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" name="Freeform 88"/>
                <p:cNvSpPr>
                  <a:spLocks noChangeAspect="1" noEditPoints="1"/>
                </p:cNvSpPr>
                <p:nvPr/>
              </p:nvSpPr>
              <p:spPr bwMode="gray">
                <a:xfrm>
                  <a:off x="8817" y="1559"/>
                  <a:ext cx="933" cy="1201"/>
                </a:xfrm>
                <a:custGeom>
                  <a:avLst/>
                  <a:gdLst>
                    <a:gd name="T0" fmla="*/ 335 w 395"/>
                    <a:gd name="T1" fmla="*/ 89 h 508"/>
                    <a:gd name="T2" fmla="*/ 193 w 395"/>
                    <a:gd name="T3" fmla="*/ 66 h 508"/>
                    <a:gd name="T4" fmla="*/ 112 w 395"/>
                    <a:gd name="T5" fmla="*/ 4 h 508"/>
                    <a:gd name="T6" fmla="*/ 119 w 395"/>
                    <a:gd name="T7" fmla="*/ 115 h 508"/>
                    <a:gd name="T8" fmla="*/ 92 w 395"/>
                    <a:gd name="T9" fmla="*/ 163 h 508"/>
                    <a:gd name="T10" fmla="*/ 10 w 395"/>
                    <a:gd name="T11" fmla="*/ 270 h 508"/>
                    <a:gd name="T12" fmla="*/ 148 w 395"/>
                    <a:gd name="T13" fmla="*/ 236 h 508"/>
                    <a:gd name="T14" fmla="*/ 144 w 395"/>
                    <a:gd name="T15" fmla="*/ 495 h 508"/>
                    <a:gd name="T16" fmla="*/ 215 w 395"/>
                    <a:gd name="T17" fmla="*/ 508 h 508"/>
                    <a:gd name="T18" fmla="*/ 230 w 395"/>
                    <a:gd name="T19" fmla="*/ 221 h 508"/>
                    <a:gd name="T20" fmla="*/ 240 w 395"/>
                    <a:gd name="T21" fmla="*/ 201 h 508"/>
                    <a:gd name="T22" fmla="*/ 290 w 395"/>
                    <a:gd name="T23" fmla="*/ 194 h 508"/>
                    <a:gd name="T24" fmla="*/ 393 w 395"/>
                    <a:gd name="T25" fmla="*/ 131 h 508"/>
                    <a:gd name="T26" fmla="*/ 290 w 395"/>
                    <a:gd name="T27" fmla="*/ 174 h 508"/>
                    <a:gd name="T28" fmla="*/ 210 w 395"/>
                    <a:gd name="T29" fmla="*/ 175 h 508"/>
                    <a:gd name="T30" fmla="*/ 213 w 395"/>
                    <a:gd name="T31" fmla="*/ 206 h 508"/>
                    <a:gd name="T32" fmla="*/ 226 w 395"/>
                    <a:gd name="T33" fmla="*/ 483 h 508"/>
                    <a:gd name="T34" fmla="*/ 171 w 395"/>
                    <a:gd name="T35" fmla="*/ 488 h 508"/>
                    <a:gd name="T36" fmla="*/ 178 w 395"/>
                    <a:gd name="T37" fmla="*/ 179 h 508"/>
                    <a:gd name="T38" fmla="*/ 27 w 395"/>
                    <a:gd name="T39" fmla="*/ 259 h 508"/>
                    <a:gd name="T40" fmla="*/ 177 w 395"/>
                    <a:gd name="T41" fmla="*/ 155 h 508"/>
                    <a:gd name="T42" fmla="*/ 121 w 395"/>
                    <a:gd name="T43" fmla="*/ 22 h 508"/>
                    <a:gd name="T44" fmla="*/ 192 w 395"/>
                    <a:gd name="T45" fmla="*/ 148 h 508"/>
                    <a:gd name="T46" fmla="*/ 195 w 395"/>
                    <a:gd name="T47" fmla="*/ 150 h 508"/>
                    <a:gd name="T48" fmla="*/ 335 w 395"/>
                    <a:gd name="T49" fmla="*/ 109 h 508"/>
                    <a:gd name="T50" fmla="*/ 367 w 395"/>
                    <a:gd name="T51" fmla="*/ 155 h 508"/>
                    <a:gd name="T52" fmla="*/ 42 w 395"/>
                    <a:gd name="T53" fmla="*/ 250 h 508"/>
                    <a:gd name="T54" fmla="*/ 151 w 395"/>
                    <a:gd name="T55" fmla="*/ 181 h 508"/>
                    <a:gd name="T56" fmla="*/ 132 w 395"/>
                    <a:gd name="T57" fmla="*/ 37 h 508"/>
                    <a:gd name="T58" fmla="*/ 126 w 395"/>
                    <a:gd name="T59" fmla="*/ 42 h 508"/>
                    <a:gd name="T60" fmla="*/ 132 w 395"/>
                    <a:gd name="T61" fmla="*/ 37 h 508"/>
                    <a:gd name="T62" fmla="*/ 213 w 395"/>
                    <a:gd name="T63" fmla="*/ 470 h 508"/>
                    <a:gd name="T64" fmla="*/ 172 w 395"/>
                    <a:gd name="T65" fmla="*/ 470 h 508"/>
                    <a:gd name="T66" fmla="*/ 233 w 395"/>
                    <a:gd name="T67" fmla="*/ 153 h 508"/>
                    <a:gd name="T68" fmla="*/ 354 w 395"/>
                    <a:gd name="T69" fmla="*/ 143 h 508"/>
                    <a:gd name="T70" fmla="*/ 335 w 395"/>
                    <a:gd name="T71" fmla="*/ 127 h 50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95" h="508">
                      <a:moveTo>
                        <a:pt x="393" y="131"/>
                      </a:moveTo>
                      <a:cubicBezTo>
                        <a:pt x="392" y="121"/>
                        <a:pt x="384" y="89"/>
                        <a:pt x="335" y="89"/>
                      </a:cubicBezTo>
                      <a:cubicBezTo>
                        <a:pt x="297" y="89"/>
                        <a:pt x="241" y="109"/>
                        <a:pt x="208" y="122"/>
                      </a:cubicBezTo>
                      <a:cubicBezTo>
                        <a:pt x="205" y="106"/>
                        <a:pt x="200" y="85"/>
                        <a:pt x="193" y="66"/>
                      </a:cubicBezTo>
                      <a:cubicBezTo>
                        <a:pt x="187" y="49"/>
                        <a:pt x="170" y="0"/>
                        <a:pt x="132" y="0"/>
                      </a:cubicBezTo>
                      <a:cubicBezTo>
                        <a:pt x="125" y="0"/>
                        <a:pt x="119" y="1"/>
                        <a:pt x="112" y="4"/>
                      </a:cubicBezTo>
                      <a:cubicBezTo>
                        <a:pt x="100" y="10"/>
                        <a:pt x="92" y="21"/>
                        <a:pt x="89" y="35"/>
                      </a:cubicBezTo>
                      <a:cubicBezTo>
                        <a:pt x="85" y="55"/>
                        <a:pt x="95" y="80"/>
                        <a:pt x="119" y="115"/>
                      </a:cubicBezTo>
                      <a:cubicBezTo>
                        <a:pt x="126" y="126"/>
                        <a:pt x="134" y="136"/>
                        <a:pt x="141" y="145"/>
                      </a:cubicBezTo>
                      <a:cubicBezTo>
                        <a:pt x="127" y="149"/>
                        <a:pt x="110" y="155"/>
                        <a:pt x="92" y="163"/>
                      </a:cubicBezTo>
                      <a:cubicBezTo>
                        <a:pt x="43" y="183"/>
                        <a:pt x="15" y="204"/>
                        <a:pt x="6" y="227"/>
                      </a:cubicBezTo>
                      <a:cubicBezTo>
                        <a:pt x="0" y="242"/>
                        <a:pt x="2" y="257"/>
                        <a:pt x="10" y="270"/>
                      </a:cubicBezTo>
                      <a:cubicBezTo>
                        <a:pt x="19" y="284"/>
                        <a:pt x="33" y="292"/>
                        <a:pt x="50" y="292"/>
                      </a:cubicBezTo>
                      <a:cubicBezTo>
                        <a:pt x="78" y="292"/>
                        <a:pt x="115" y="266"/>
                        <a:pt x="148" y="236"/>
                      </a:cubicBezTo>
                      <a:cubicBezTo>
                        <a:pt x="144" y="269"/>
                        <a:pt x="138" y="309"/>
                        <a:pt x="135" y="346"/>
                      </a:cubicBezTo>
                      <a:cubicBezTo>
                        <a:pt x="124" y="455"/>
                        <a:pt x="133" y="483"/>
                        <a:pt x="144" y="495"/>
                      </a:cubicBezTo>
                      <a:cubicBezTo>
                        <a:pt x="151" y="503"/>
                        <a:pt x="161" y="508"/>
                        <a:pt x="171" y="508"/>
                      </a:cubicBezTo>
                      <a:cubicBezTo>
                        <a:pt x="215" y="508"/>
                        <a:pt x="215" y="508"/>
                        <a:pt x="215" y="508"/>
                      </a:cubicBezTo>
                      <a:cubicBezTo>
                        <a:pt x="225" y="508"/>
                        <a:pt x="234" y="503"/>
                        <a:pt x="241" y="496"/>
                      </a:cubicBezTo>
                      <a:cubicBezTo>
                        <a:pt x="249" y="485"/>
                        <a:pt x="269" y="462"/>
                        <a:pt x="230" y="221"/>
                      </a:cubicBezTo>
                      <a:cubicBezTo>
                        <a:pt x="230" y="220"/>
                        <a:pt x="230" y="220"/>
                        <a:pt x="231" y="220"/>
                      </a:cubicBezTo>
                      <a:cubicBezTo>
                        <a:pt x="236" y="215"/>
                        <a:pt x="239" y="208"/>
                        <a:pt x="240" y="201"/>
                      </a:cubicBezTo>
                      <a:cubicBezTo>
                        <a:pt x="240" y="198"/>
                        <a:pt x="240" y="195"/>
                        <a:pt x="240" y="192"/>
                      </a:cubicBezTo>
                      <a:cubicBezTo>
                        <a:pt x="255" y="193"/>
                        <a:pt x="272" y="194"/>
                        <a:pt x="290" y="194"/>
                      </a:cubicBezTo>
                      <a:cubicBezTo>
                        <a:pt x="338" y="194"/>
                        <a:pt x="367" y="186"/>
                        <a:pt x="382" y="168"/>
                      </a:cubicBezTo>
                      <a:cubicBezTo>
                        <a:pt x="391" y="158"/>
                        <a:pt x="395" y="145"/>
                        <a:pt x="393" y="131"/>
                      </a:cubicBezTo>
                      <a:close/>
                      <a:moveTo>
                        <a:pt x="367" y="155"/>
                      </a:moveTo>
                      <a:cubicBezTo>
                        <a:pt x="356" y="168"/>
                        <a:pt x="331" y="174"/>
                        <a:pt x="290" y="174"/>
                      </a:cubicBezTo>
                      <a:cubicBezTo>
                        <a:pt x="252" y="174"/>
                        <a:pt x="213" y="169"/>
                        <a:pt x="201" y="167"/>
                      </a:cubicBezTo>
                      <a:cubicBezTo>
                        <a:pt x="204" y="169"/>
                        <a:pt x="207" y="172"/>
                        <a:pt x="210" y="175"/>
                      </a:cubicBezTo>
                      <a:cubicBezTo>
                        <a:pt x="219" y="187"/>
                        <a:pt x="223" y="200"/>
                        <a:pt x="218" y="204"/>
                      </a:cubicBezTo>
                      <a:cubicBezTo>
                        <a:pt x="217" y="205"/>
                        <a:pt x="215" y="206"/>
                        <a:pt x="213" y="206"/>
                      </a:cubicBezTo>
                      <a:cubicBezTo>
                        <a:pt x="211" y="206"/>
                        <a:pt x="209" y="205"/>
                        <a:pt x="207" y="204"/>
                      </a:cubicBezTo>
                      <a:cubicBezTo>
                        <a:pt x="222" y="297"/>
                        <a:pt x="245" y="459"/>
                        <a:pt x="226" y="483"/>
                      </a:cubicBezTo>
                      <a:cubicBezTo>
                        <a:pt x="223" y="486"/>
                        <a:pt x="219" y="488"/>
                        <a:pt x="215" y="488"/>
                      </a:cubicBezTo>
                      <a:cubicBezTo>
                        <a:pt x="171" y="488"/>
                        <a:pt x="171" y="488"/>
                        <a:pt x="171" y="488"/>
                      </a:cubicBezTo>
                      <a:cubicBezTo>
                        <a:pt x="168" y="488"/>
                        <a:pt x="163" y="487"/>
                        <a:pt x="159" y="482"/>
                      </a:cubicBezTo>
                      <a:cubicBezTo>
                        <a:pt x="135" y="453"/>
                        <a:pt x="165" y="254"/>
                        <a:pt x="178" y="179"/>
                      </a:cubicBezTo>
                      <a:cubicBezTo>
                        <a:pt x="153" y="205"/>
                        <a:pt x="88" y="272"/>
                        <a:pt x="50" y="272"/>
                      </a:cubicBezTo>
                      <a:cubicBezTo>
                        <a:pt x="40" y="272"/>
                        <a:pt x="32" y="267"/>
                        <a:pt x="27" y="259"/>
                      </a:cubicBezTo>
                      <a:cubicBezTo>
                        <a:pt x="22" y="251"/>
                        <a:pt x="21" y="243"/>
                        <a:pt x="24" y="234"/>
                      </a:cubicBezTo>
                      <a:cubicBezTo>
                        <a:pt x="40" y="194"/>
                        <a:pt x="159" y="159"/>
                        <a:pt x="177" y="155"/>
                      </a:cubicBezTo>
                      <a:cubicBezTo>
                        <a:pt x="163" y="140"/>
                        <a:pt x="103" y="71"/>
                        <a:pt x="109" y="38"/>
                      </a:cubicBezTo>
                      <a:cubicBezTo>
                        <a:pt x="110" y="31"/>
                        <a:pt x="115" y="25"/>
                        <a:pt x="121" y="22"/>
                      </a:cubicBezTo>
                      <a:cubicBezTo>
                        <a:pt x="125" y="20"/>
                        <a:pt x="128" y="20"/>
                        <a:pt x="132" y="20"/>
                      </a:cubicBezTo>
                      <a:cubicBezTo>
                        <a:pt x="169" y="20"/>
                        <a:pt x="188" y="118"/>
                        <a:pt x="192" y="148"/>
                      </a:cubicBezTo>
                      <a:cubicBezTo>
                        <a:pt x="193" y="150"/>
                        <a:pt x="193" y="150"/>
                        <a:pt x="193" y="150"/>
                      </a:cubicBezTo>
                      <a:cubicBezTo>
                        <a:pt x="195" y="150"/>
                        <a:pt x="195" y="150"/>
                        <a:pt x="195" y="150"/>
                      </a:cubicBezTo>
                      <a:cubicBezTo>
                        <a:pt x="195" y="150"/>
                        <a:pt x="195" y="150"/>
                        <a:pt x="195" y="150"/>
                      </a:cubicBezTo>
                      <a:cubicBezTo>
                        <a:pt x="199" y="148"/>
                        <a:pt x="286" y="109"/>
                        <a:pt x="335" y="109"/>
                      </a:cubicBezTo>
                      <a:cubicBezTo>
                        <a:pt x="366" y="109"/>
                        <a:pt x="372" y="124"/>
                        <a:pt x="374" y="134"/>
                      </a:cubicBezTo>
                      <a:cubicBezTo>
                        <a:pt x="375" y="142"/>
                        <a:pt x="373" y="149"/>
                        <a:pt x="367" y="155"/>
                      </a:cubicBezTo>
                      <a:close/>
                      <a:moveTo>
                        <a:pt x="41" y="241"/>
                      </a:moveTo>
                      <a:cubicBezTo>
                        <a:pt x="40" y="244"/>
                        <a:pt x="40" y="247"/>
                        <a:pt x="42" y="250"/>
                      </a:cubicBezTo>
                      <a:cubicBezTo>
                        <a:pt x="44" y="253"/>
                        <a:pt x="46" y="254"/>
                        <a:pt x="50" y="254"/>
                      </a:cubicBezTo>
                      <a:cubicBezTo>
                        <a:pt x="72" y="254"/>
                        <a:pt x="117" y="216"/>
                        <a:pt x="151" y="181"/>
                      </a:cubicBezTo>
                      <a:cubicBezTo>
                        <a:pt x="104" y="197"/>
                        <a:pt x="49" y="221"/>
                        <a:pt x="41" y="241"/>
                      </a:cubicBezTo>
                      <a:close/>
                      <a:moveTo>
                        <a:pt x="132" y="37"/>
                      </a:moveTo>
                      <a:cubicBezTo>
                        <a:pt x="131" y="37"/>
                        <a:pt x="130" y="37"/>
                        <a:pt x="129" y="38"/>
                      </a:cubicBezTo>
                      <a:cubicBezTo>
                        <a:pt x="127" y="39"/>
                        <a:pt x="127" y="40"/>
                        <a:pt x="126" y="42"/>
                      </a:cubicBezTo>
                      <a:cubicBezTo>
                        <a:pt x="124" y="56"/>
                        <a:pt x="145" y="89"/>
                        <a:pt x="169" y="118"/>
                      </a:cubicBezTo>
                      <a:cubicBezTo>
                        <a:pt x="158" y="75"/>
                        <a:pt x="143" y="37"/>
                        <a:pt x="132" y="37"/>
                      </a:cubicBezTo>
                      <a:close/>
                      <a:moveTo>
                        <a:pt x="172" y="470"/>
                      </a:moveTo>
                      <a:cubicBezTo>
                        <a:pt x="213" y="470"/>
                        <a:pt x="213" y="470"/>
                        <a:pt x="213" y="470"/>
                      </a:cubicBezTo>
                      <a:cubicBezTo>
                        <a:pt x="223" y="452"/>
                        <a:pt x="210" y="334"/>
                        <a:pt x="190" y="212"/>
                      </a:cubicBezTo>
                      <a:cubicBezTo>
                        <a:pt x="171" y="334"/>
                        <a:pt x="160" y="455"/>
                        <a:pt x="172" y="470"/>
                      </a:cubicBezTo>
                      <a:close/>
                      <a:moveTo>
                        <a:pt x="335" y="127"/>
                      </a:moveTo>
                      <a:cubicBezTo>
                        <a:pt x="307" y="127"/>
                        <a:pt x="263" y="142"/>
                        <a:pt x="233" y="153"/>
                      </a:cubicBezTo>
                      <a:cubicBezTo>
                        <a:pt x="249" y="155"/>
                        <a:pt x="270" y="156"/>
                        <a:pt x="290" y="156"/>
                      </a:cubicBezTo>
                      <a:cubicBezTo>
                        <a:pt x="336" y="156"/>
                        <a:pt x="350" y="148"/>
                        <a:pt x="354" y="143"/>
                      </a:cubicBezTo>
                      <a:cubicBezTo>
                        <a:pt x="356" y="141"/>
                        <a:pt x="357" y="139"/>
                        <a:pt x="356" y="136"/>
                      </a:cubicBezTo>
                      <a:cubicBezTo>
                        <a:pt x="356" y="134"/>
                        <a:pt x="355" y="127"/>
                        <a:pt x="335" y="127"/>
                      </a:cubicBezTo>
                      <a:close/>
                    </a:path>
                  </a:pathLst>
                </a:cu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sp>
          <p:nvSpPr>
            <p:cNvPr id="14" name="Rectangle 53"/>
            <p:cNvSpPr>
              <a:spLocks noChangeArrowheads="1"/>
            </p:cNvSpPr>
            <p:nvPr/>
          </p:nvSpPr>
          <p:spPr bwMode="gray">
            <a:xfrm>
              <a:off x="721" y="892"/>
              <a:ext cx="217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FR" sz="1400" dirty="0">
                  <a:ea typeface="Geneva" charset="-128"/>
                </a:rPr>
                <a:t>Energetická účinnosť a obnoviteľná energia</a:t>
              </a:r>
            </a:p>
          </p:txBody>
        </p:sp>
      </p:grpSp>
      <p:sp>
        <p:nvSpPr>
          <p:cNvPr id="20" name="Text Box 3"/>
          <p:cNvSpPr txBox="1">
            <a:spLocks noGrp="1" noChangeArrowheads="1"/>
          </p:cNvSpPr>
          <p:nvPr>
            <p:ph sz="half" idx="1"/>
          </p:nvPr>
        </p:nvSpPr>
        <p:spPr bwMode="gray">
          <a:xfrm>
            <a:off x="1115616" y="4797152"/>
            <a:ext cx="3240360" cy="720080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fr-BE" sz="1600" dirty="0">
                <a:ea typeface="Geneva" charset="-128"/>
              </a:rPr>
              <a:t>Rozvinutejšie </a:t>
            </a:r>
            <a:r>
              <a:rPr lang="fr-BE" sz="1600" dirty="0" smtClean="0">
                <a:ea typeface="Geneva" charset="-128"/>
              </a:rPr>
              <a:t>a</a:t>
            </a:r>
            <a:r>
              <a:rPr lang="sk-SK" sz="1600" dirty="0" smtClean="0">
                <a:ea typeface="Geneva" charset="-128"/>
              </a:rPr>
              <a:t> </a:t>
            </a:r>
            <a:r>
              <a:rPr lang="fr-BE" sz="1600" dirty="0" smtClean="0">
                <a:ea typeface="Geneva" charset="-128"/>
              </a:rPr>
              <a:t>prechodné </a:t>
            </a:r>
            <a:r>
              <a:rPr lang="fr-BE" sz="1600" dirty="0">
                <a:ea typeface="Geneva" charset="-128"/>
              </a:rPr>
              <a:t>regióny</a:t>
            </a:r>
          </a:p>
        </p:txBody>
      </p:sp>
      <p:sp>
        <p:nvSpPr>
          <p:cNvPr id="21" name="Text Box 2"/>
          <p:cNvSpPr txBox="1">
            <a:spLocks noGrp="1" noChangeArrowheads="1"/>
          </p:cNvSpPr>
          <p:nvPr>
            <p:ph sz="half" idx="2"/>
          </p:nvPr>
        </p:nvSpPr>
        <p:spPr bwMode="gray">
          <a:xfrm>
            <a:off x="4747079" y="4797152"/>
            <a:ext cx="3209297" cy="720079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fr-BE" sz="1600" dirty="0">
                <a:ea typeface="Geneva" charset="-128"/>
              </a:rPr>
              <a:t>Menej rozvinuté regióny</a:t>
            </a:r>
            <a:endParaRPr lang="fr-FR" sz="1600" dirty="0">
              <a:ea typeface="Geneva" charset="-128"/>
            </a:endParaRPr>
          </a:p>
        </p:txBody>
      </p:sp>
      <p:grpSp>
        <p:nvGrpSpPr>
          <p:cNvPr id="22" name="Group 90"/>
          <p:cNvGrpSpPr>
            <a:grpSpLocks/>
          </p:cNvGrpSpPr>
          <p:nvPr/>
        </p:nvGrpSpPr>
        <p:grpSpPr bwMode="auto">
          <a:xfrm>
            <a:off x="4260850" y="1700213"/>
            <a:ext cx="1868488" cy="360362"/>
            <a:chOff x="2290" y="844"/>
            <a:chExt cx="1177" cy="227"/>
          </a:xfrm>
        </p:grpSpPr>
        <p:grpSp>
          <p:nvGrpSpPr>
            <p:cNvPr id="23" name="Group 74"/>
            <p:cNvGrpSpPr>
              <a:grpSpLocks noChangeAspect="1"/>
            </p:cNvGrpSpPr>
            <p:nvPr/>
          </p:nvGrpSpPr>
          <p:grpSpPr bwMode="auto">
            <a:xfrm>
              <a:off x="2290" y="844"/>
              <a:ext cx="227" cy="227"/>
              <a:chOff x="2514" y="1978"/>
              <a:chExt cx="680" cy="680"/>
            </a:xfrm>
          </p:grpSpPr>
          <p:sp>
            <p:nvSpPr>
              <p:cNvPr id="25" name="Oval 75"/>
              <p:cNvSpPr>
                <a:spLocks noChangeAspect="1" noChangeArrowheads="1"/>
              </p:cNvSpPr>
              <p:nvPr/>
            </p:nvSpPr>
            <p:spPr bwMode="gray">
              <a:xfrm>
                <a:off x="2514" y="1978"/>
                <a:ext cx="680" cy="680"/>
              </a:xfrm>
              <a:prstGeom prst="ellipse">
                <a:avLst/>
              </a:prstGeom>
              <a:solidFill>
                <a:schemeClr val="bg1">
                  <a:alpha val="25098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r-BE">
                  <a:ea typeface="Geneva" charset="-128"/>
                </a:endParaRPr>
              </a:p>
            </p:txBody>
          </p:sp>
          <p:grpSp>
            <p:nvGrpSpPr>
              <p:cNvPr id="26" name="Group 76"/>
              <p:cNvGrpSpPr>
                <a:grpSpLocks noChangeAspect="1"/>
              </p:cNvGrpSpPr>
              <p:nvPr/>
            </p:nvGrpSpPr>
            <p:grpSpPr bwMode="auto">
              <a:xfrm>
                <a:off x="2695" y="2091"/>
                <a:ext cx="317" cy="453"/>
                <a:chOff x="5874" y="1614"/>
                <a:chExt cx="763" cy="1089"/>
              </a:xfrm>
            </p:grpSpPr>
            <p:sp>
              <p:nvSpPr>
                <p:cNvPr id="27" name="Freeform 77"/>
                <p:cNvSpPr>
                  <a:spLocks noChangeAspect="1"/>
                </p:cNvSpPr>
                <p:nvPr/>
              </p:nvSpPr>
              <p:spPr bwMode="gray">
                <a:xfrm>
                  <a:off x="5874" y="1614"/>
                  <a:ext cx="763" cy="1089"/>
                </a:xfrm>
                <a:custGeom>
                  <a:avLst/>
                  <a:gdLst>
                    <a:gd name="T0" fmla="*/ 161 w 323"/>
                    <a:gd name="T1" fmla="*/ 461 h 461"/>
                    <a:gd name="T2" fmla="*/ 129 w 323"/>
                    <a:gd name="T3" fmla="*/ 449 h 461"/>
                    <a:gd name="T4" fmla="*/ 119 w 323"/>
                    <a:gd name="T5" fmla="*/ 449 h 461"/>
                    <a:gd name="T6" fmla="*/ 60 w 323"/>
                    <a:gd name="T7" fmla="*/ 390 h 461"/>
                    <a:gd name="T8" fmla="*/ 64 w 323"/>
                    <a:gd name="T9" fmla="*/ 369 h 461"/>
                    <a:gd name="T10" fmla="*/ 60 w 323"/>
                    <a:gd name="T11" fmla="*/ 348 h 461"/>
                    <a:gd name="T12" fmla="*/ 68 w 323"/>
                    <a:gd name="T13" fmla="*/ 319 h 461"/>
                    <a:gd name="T14" fmla="*/ 68 w 323"/>
                    <a:gd name="T15" fmla="*/ 312 h 461"/>
                    <a:gd name="T16" fmla="*/ 55 w 323"/>
                    <a:gd name="T17" fmla="*/ 288 h 461"/>
                    <a:gd name="T18" fmla="*/ 0 w 323"/>
                    <a:gd name="T19" fmla="*/ 161 h 461"/>
                    <a:gd name="T20" fmla="*/ 161 w 323"/>
                    <a:gd name="T21" fmla="*/ 0 h 461"/>
                    <a:gd name="T22" fmla="*/ 323 w 323"/>
                    <a:gd name="T23" fmla="*/ 161 h 461"/>
                    <a:gd name="T24" fmla="*/ 267 w 323"/>
                    <a:gd name="T25" fmla="*/ 288 h 461"/>
                    <a:gd name="T26" fmla="*/ 255 w 323"/>
                    <a:gd name="T27" fmla="*/ 312 h 461"/>
                    <a:gd name="T28" fmla="*/ 255 w 323"/>
                    <a:gd name="T29" fmla="*/ 319 h 461"/>
                    <a:gd name="T30" fmla="*/ 263 w 323"/>
                    <a:gd name="T31" fmla="*/ 348 h 461"/>
                    <a:gd name="T32" fmla="*/ 259 w 323"/>
                    <a:gd name="T33" fmla="*/ 369 h 461"/>
                    <a:gd name="T34" fmla="*/ 263 w 323"/>
                    <a:gd name="T35" fmla="*/ 390 h 461"/>
                    <a:gd name="T36" fmla="*/ 203 w 323"/>
                    <a:gd name="T37" fmla="*/ 449 h 461"/>
                    <a:gd name="T38" fmla="*/ 194 w 323"/>
                    <a:gd name="T39" fmla="*/ 449 h 461"/>
                    <a:gd name="T40" fmla="*/ 161 w 323"/>
                    <a:gd name="T41" fmla="*/ 461 h 461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323" h="461">
                      <a:moveTo>
                        <a:pt x="161" y="461"/>
                      </a:moveTo>
                      <a:cubicBezTo>
                        <a:pt x="149" y="461"/>
                        <a:pt x="138" y="457"/>
                        <a:pt x="129" y="449"/>
                      </a:cubicBezTo>
                      <a:cubicBezTo>
                        <a:pt x="119" y="449"/>
                        <a:pt x="119" y="449"/>
                        <a:pt x="119" y="449"/>
                      </a:cubicBezTo>
                      <a:cubicBezTo>
                        <a:pt x="87" y="449"/>
                        <a:pt x="60" y="422"/>
                        <a:pt x="60" y="390"/>
                      </a:cubicBezTo>
                      <a:cubicBezTo>
                        <a:pt x="60" y="382"/>
                        <a:pt x="61" y="375"/>
                        <a:pt x="64" y="369"/>
                      </a:cubicBezTo>
                      <a:cubicBezTo>
                        <a:pt x="61" y="362"/>
                        <a:pt x="60" y="355"/>
                        <a:pt x="60" y="348"/>
                      </a:cubicBezTo>
                      <a:cubicBezTo>
                        <a:pt x="60" y="337"/>
                        <a:pt x="62" y="328"/>
                        <a:pt x="68" y="319"/>
                      </a:cubicBezTo>
                      <a:cubicBezTo>
                        <a:pt x="68" y="312"/>
                        <a:pt x="68" y="312"/>
                        <a:pt x="68" y="312"/>
                      </a:cubicBezTo>
                      <a:cubicBezTo>
                        <a:pt x="68" y="299"/>
                        <a:pt x="68" y="299"/>
                        <a:pt x="55" y="288"/>
                      </a:cubicBezTo>
                      <a:cubicBezTo>
                        <a:pt x="39" y="273"/>
                        <a:pt x="0" y="230"/>
                        <a:pt x="0" y="161"/>
                      </a:cubicBezTo>
                      <a:cubicBezTo>
                        <a:pt x="0" y="82"/>
                        <a:pt x="60" y="0"/>
                        <a:pt x="161" y="0"/>
                      </a:cubicBezTo>
                      <a:cubicBezTo>
                        <a:pt x="262" y="0"/>
                        <a:pt x="323" y="82"/>
                        <a:pt x="323" y="161"/>
                      </a:cubicBezTo>
                      <a:cubicBezTo>
                        <a:pt x="323" y="230"/>
                        <a:pt x="284" y="273"/>
                        <a:pt x="267" y="288"/>
                      </a:cubicBezTo>
                      <a:cubicBezTo>
                        <a:pt x="255" y="299"/>
                        <a:pt x="255" y="299"/>
                        <a:pt x="255" y="312"/>
                      </a:cubicBezTo>
                      <a:cubicBezTo>
                        <a:pt x="255" y="319"/>
                        <a:pt x="255" y="319"/>
                        <a:pt x="255" y="319"/>
                      </a:cubicBezTo>
                      <a:cubicBezTo>
                        <a:pt x="260" y="328"/>
                        <a:pt x="263" y="338"/>
                        <a:pt x="263" y="348"/>
                      </a:cubicBezTo>
                      <a:cubicBezTo>
                        <a:pt x="263" y="355"/>
                        <a:pt x="261" y="362"/>
                        <a:pt x="259" y="369"/>
                      </a:cubicBezTo>
                      <a:cubicBezTo>
                        <a:pt x="261" y="375"/>
                        <a:pt x="263" y="382"/>
                        <a:pt x="263" y="390"/>
                      </a:cubicBezTo>
                      <a:cubicBezTo>
                        <a:pt x="263" y="422"/>
                        <a:pt x="236" y="449"/>
                        <a:pt x="203" y="449"/>
                      </a:cubicBezTo>
                      <a:cubicBezTo>
                        <a:pt x="194" y="449"/>
                        <a:pt x="194" y="449"/>
                        <a:pt x="194" y="449"/>
                      </a:cubicBezTo>
                      <a:cubicBezTo>
                        <a:pt x="185" y="457"/>
                        <a:pt x="173" y="461"/>
                        <a:pt x="161" y="461"/>
                      </a:cubicBezTo>
                      <a:close/>
                    </a:path>
                  </a:pathLst>
                </a:cu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8" name="Freeform 78"/>
                <p:cNvSpPr>
                  <a:spLocks noChangeAspect="1" noEditPoints="1"/>
                </p:cNvSpPr>
                <p:nvPr/>
              </p:nvSpPr>
              <p:spPr bwMode="gray">
                <a:xfrm>
                  <a:off x="5931" y="1670"/>
                  <a:ext cx="649" cy="976"/>
                </a:xfrm>
                <a:custGeom>
                  <a:avLst/>
                  <a:gdLst>
                    <a:gd name="T0" fmla="*/ 137 w 275"/>
                    <a:gd name="T1" fmla="*/ 0 h 413"/>
                    <a:gd name="T2" fmla="*/ 0 w 275"/>
                    <a:gd name="T3" fmla="*/ 137 h 413"/>
                    <a:gd name="T4" fmla="*/ 48 w 275"/>
                    <a:gd name="T5" fmla="*/ 246 h 413"/>
                    <a:gd name="T6" fmla="*/ 68 w 275"/>
                    <a:gd name="T7" fmla="*/ 289 h 413"/>
                    <a:gd name="T8" fmla="*/ 68 w 275"/>
                    <a:gd name="T9" fmla="*/ 297 h 413"/>
                    <a:gd name="T10" fmla="*/ 68 w 275"/>
                    <a:gd name="T11" fmla="*/ 302 h 413"/>
                    <a:gd name="T12" fmla="*/ 60 w 275"/>
                    <a:gd name="T13" fmla="*/ 324 h 413"/>
                    <a:gd name="T14" fmla="*/ 67 w 275"/>
                    <a:gd name="T15" fmla="*/ 345 h 413"/>
                    <a:gd name="T16" fmla="*/ 60 w 275"/>
                    <a:gd name="T17" fmla="*/ 366 h 413"/>
                    <a:gd name="T18" fmla="*/ 95 w 275"/>
                    <a:gd name="T19" fmla="*/ 401 h 413"/>
                    <a:gd name="T20" fmla="*/ 115 w 275"/>
                    <a:gd name="T21" fmla="*/ 401 h 413"/>
                    <a:gd name="T22" fmla="*/ 137 w 275"/>
                    <a:gd name="T23" fmla="*/ 413 h 413"/>
                    <a:gd name="T24" fmla="*/ 159 w 275"/>
                    <a:gd name="T25" fmla="*/ 401 h 413"/>
                    <a:gd name="T26" fmla="*/ 179 w 275"/>
                    <a:gd name="T27" fmla="*/ 401 h 413"/>
                    <a:gd name="T28" fmla="*/ 215 w 275"/>
                    <a:gd name="T29" fmla="*/ 366 h 413"/>
                    <a:gd name="T30" fmla="*/ 208 w 275"/>
                    <a:gd name="T31" fmla="*/ 345 h 413"/>
                    <a:gd name="T32" fmla="*/ 215 w 275"/>
                    <a:gd name="T33" fmla="*/ 324 h 413"/>
                    <a:gd name="T34" fmla="*/ 206 w 275"/>
                    <a:gd name="T35" fmla="*/ 301 h 413"/>
                    <a:gd name="T36" fmla="*/ 207 w 275"/>
                    <a:gd name="T37" fmla="*/ 297 h 413"/>
                    <a:gd name="T38" fmla="*/ 207 w 275"/>
                    <a:gd name="T39" fmla="*/ 289 h 413"/>
                    <a:gd name="T40" fmla="*/ 227 w 275"/>
                    <a:gd name="T41" fmla="*/ 246 h 413"/>
                    <a:gd name="T42" fmla="*/ 275 w 275"/>
                    <a:gd name="T43" fmla="*/ 137 h 413"/>
                    <a:gd name="T44" fmla="*/ 137 w 275"/>
                    <a:gd name="T45" fmla="*/ 0 h 413"/>
                    <a:gd name="T46" fmla="*/ 179 w 275"/>
                    <a:gd name="T47" fmla="*/ 372 h 413"/>
                    <a:gd name="T48" fmla="*/ 95 w 275"/>
                    <a:gd name="T49" fmla="*/ 372 h 413"/>
                    <a:gd name="T50" fmla="*/ 87 w 275"/>
                    <a:gd name="T51" fmla="*/ 363 h 413"/>
                    <a:gd name="T52" fmla="*/ 95 w 275"/>
                    <a:gd name="T53" fmla="*/ 354 h 413"/>
                    <a:gd name="T54" fmla="*/ 179 w 275"/>
                    <a:gd name="T55" fmla="*/ 354 h 413"/>
                    <a:gd name="T56" fmla="*/ 188 w 275"/>
                    <a:gd name="T57" fmla="*/ 363 h 413"/>
                    <a:gd name="T58" fmla="*/ 179 w 275"/>
                    <a:gd name="T59" fmla="*/ 372 h 413"/>
                    <a:gd name="T60" fmla="*/ 179 w 275"/>
                    <a:gd name="T61" fmla="*/ 335 h 413"/>
                    <a:gd name="T62" fmla="*/ 95 w 275"/>
                    <a:gd name="T63" fmla="*/ 335 h 413"/>
                    <a:gd name="T64" fmla="*/ 87 w 275"/>
                    <a:gd name="T65" fmla="*/ 326 h 413"/>
                    <a:gd name="T66" fmla="*/ 95 w 275"/>
                    <a:gd name="T67" fmla="*/ 317 h 413"/>
                    <a:gd name="T68" fmla="*/ 179 w 275"/>
                    <a:gd name="T69" fmla="*/ 317 h 413"/>
                    <a:gd name="T70" fmla="*/ 188 w 275"/>
                    <a:gd name="T71" fmla="*/ 326 h 413"/>
                    <a:gd name="T72" fmla="*/ 179 w 275"/>
                    <a:gd name="T73" fmla="*/ 335 h 413"/>
                    <a:gd name="T74" fmla="*/ 207 w 275"/>
                    <a:gd name="T75" fmla="*/ 225 h 413"/>
                    <a:gd name="T76" fmla="*/ 178 w 275"/>
                    <a:gd name="T77" fmla="*/ 293 h 413"/>
                    <a:gd name="T78" fmla="*/ 96 w 275"/>
                    <a:gd name="T79" fmla="*/ 293 h 413"/>
                    <a:gd name="T80" fmla="*/ 67 w 275"/>
                    <a:gd name="T81" fmla="*/ 225 h 413"/>
                    <a:gd name="T82" fmla="*/ 29 w 275"/>
                    <a:gd name="T83" fmla="*/ 137 h 413"/>
                    <a:gd name="T84" fmla="*/ 137 w 275"/>
                    <a:gd name="T85" fmla="*/ 29 h 413"/>
                    <a:gd name="T86" fmla="*/ 246 w 275"/>
                    <a:gd name="T87" fmla="*/ 137 h 413"/>
                    <a:gd name="T88" fmla="*/ 207 w 275"/>
                    <a:gd name="T89" fmla="*/ 225 h 41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275" h="413">
                      <a:moveTo>
                        <a:pt x="137" y="0"/>
                      </a:moveTo>
                      <a:cubicBezTo>
                        <a:pt x="51" y="0"/>
                        <a:pt x="0" y="70"/>
                        <a:pt x="0" y="137"/>
                      </a:cubicBezTo>
                      <a:cubicBezTo>
                        <a:pt x="0" y="196"/>
                        <a:pt x="33" y="233"/>
                        <a:pt x="48" y="246"/>
                      </a:cubicBezTo>
                      <a:cubicBezTo>
                        <a:pt x="68" y="265"/>
                        <a:pt x="68" y="273"/>
                        <a:pt x="68" y="289"/>
                      </a:cubicBezTo>
                      <a:cubicBezTo>
                        <a:pt x="68" y="297"/>
                        <a:pt x="68" y="297"/>
                        <a:pt x="68" y="297"/>
                      </a:cubicBezTo>
                      <a:cubicBezTo>
                        <a:pt x="68" y="302"/>
                        <a:pt x="68" y="302"/>
                        <a:pt x="68" y="302"/>
                      </a:cubicBezTo>
                      <a:cubicBezTo>
                        <a:pt x="63" y="308"/>
                        <a:pt x="60" y="316"/>
                        <a:pt x="60" y="324"/>
                      </a:cubicBezTo>
                      <a:cubicBezTo>
                        <a:pt x="60" y="332"/>
                        <a:pt x="63" y="339"/>
                        <a:pt x="67" y="345"/>
                      </a:cubicBezTo>
                      <a:cubicBezTo>
                        <a:pt x="63" y="351"/>
                        <a:pt x="60" y="358"/>
                        <a:pt x="60" y="366"/>
                      </a:cubicBezTo>
                      <a:cubicBezTo>
                        <a:pt x="60" y="385"/>
                        <a:pt x="76" y="401"/>
                        <a:pt x="95" y="401"/>
                      </a:cubicBezTo>
                      <a:cubicBezTo>
                        <a:pt x="115" y="401"/>
                        <a:pt x="115" y="401"/>
                        <a:pt x="115" y="401"/>
                      </a:cubicBezTo>
                      <a:cubicBezTo>
                        <a:pt x="120" y="408"/>
                        <a:pt x="128" y="413"/>
                        <a:pt x="137" y="413"/>
                      </a:cubicBezTo>
                      <a:cubicBezTo>
                        <a:pt x="146" y="413"/>
                        <a:pt x="155" y="408"/>
                        <a:pt x="159" y="401"/>
                      </a:cubicBezTo>
                      <a:cubicBezTo>
                        <a:pt x="179" y="401"/>
                        <a:pt x="179" y="401"/>
                        <a:pt x="179" y="401"/>
                      </a:cubicBezTo>
                      <a:cubicBezTo>
                        <a:pt x="199" y="401"/>
                        <a:pt x="215" y="385"/>
                        <a:pt x="215" y="366"/>
                      </a:cubicBezTo>
                      <a:cubicBezTo>
                        <a:pt x="215" y="358"/>
                        <a:pt x="212" y="351"/>
                        <a:pt x="208" y="345"/>
                      </a:cubicBezTo>
                      <a:cubicBezTo>
                        <a:pt x="212" y="339"/>
                        <a:pt x="215" y="332"/>
                        <a:pt x="215" y="324"/>
                      </a:cubicBezTo>
                      <a:cubicBezTo>
                        <a:pt x="215" y="315"/>
                        <a:pt x="211" y="307"/>
                        <a:pt x="206" y="301"/>
                      </a:cubicBezTo>
                      <a:cubicBezTo>
                        <a:pt x="207" y="300"/>
                        <a:pt x="207" y="298"/>
                        <a:pt x="207" y="297"/>
                      </a:cubicBezTo>
                      <a:cubicBezTo>
                        <a:pt x="207" y="289"/>
                        <a:pt x="207" y="289"/>
                        <a:pt x="207" y="289"/>
                      </a:cubicBezTo>
                      <a:cubicBezTo>
                        <a:pt x="206" y="273"/>
                        <a:pt x="206" y="265"/>
                        <a:pt x="227" y="246"/>
                      </a:cubicBezTo>
                      <a:cubicBezTo>
                        <a:pt x="241" y="233"/>
                        <a:pt x="275" y="196"/>
                        <a:pt x="275" y="137"/>
                      </a:cubicBezTo>
                      <a:cubicBezTo>
                        <a:pt x="275" y="70"/>
                        <a:pt x="223" y="0"/>
                        <a:pt x="137" y="0"/>
                      </a:cubicBezTo>
                      <a:close/>
                      <a:moveTo>
                        <a:pt x="179" y="372"/>
                      </a:moveTo>
                      <a:cubicBezTo>
                        <a:pt x="95" y="372"/>
                        <a:pt x="95" y="372"/>
                        <a:pt x="95" y="372"/>
                      </a:cubicBezTo>
                      <a:cubicBezTo>
                        <a:pt x="91" y="372"/>
                        <a:pt x="87" y="368"/>
                        <a:pt x="87" y="363"/>
                      </a:cubicBezTo>
                      <a:cubicBezTo>
                        <a:pt x="87" y="358"/>
                        <a:pt x="91" y="354"/>
                        <a:pt x="95" y="354"/>
                      </a:cubicBezTo>
                      <a:cubicBezTo>
                        <a:pt x="179" y="354"/>
                        <a:pt x="179" y="354"/>
                        <a:pt x="179" y="354"/>
                      </a:cubicBezTo>
                      <a:cubicBezTo>
                        <a:pt x="184" y="354"/>
                        <a:pt x="188" y="358"/>
                        <a:pt x="188" y="363"/>
                      </a:cubicBezTo>
                      <a:cubicBezTo>
                        <a:pt x="188" y="368"/>
                        <a:pt x="184" y="372"/>
                        <a:pt x="179" y="372"/>
                      </a:cubicBezTo>
                      <a:close/>
                      <a:moveTo>
                        <a:pt x="179" y="335"/>
                      </a:moveTo>
                      <a:cubicBezTo>
                        <a:pt x="95" y="335"/>
                        <a:pt x="95" y="335"/>
                        <a:pt x="95" y="335"/>
                      </a:cubicBezTo>
                      <a:cubicBezTo>
                        <a:pt x="91" y="335"/>
                        <a:pt x="87" y="331"/>
                        <a:pt x="87" y="326"/>
                      </a:cubicBezTo>
                      <a:cubicBezTo>
                        <a:pt x="87" y="321"/>
                        <a:pt x="91" y="317"/>
                        <a:pt x="95" y="317"/>
                      </a:cubicBezTo>
                      <a:cubicBezTo>
                        <a:pt x="179" y="317"/>
                        <a:pt x="179" y="317"/>
                        <a:pt x="179" y="317"/>
                      </a:cubicBezTo>
                      <a:cubicBezTo>
                        <a:pt x="184" y="317"/>
                        <a:pt x="188" y="321"/>
                        <a:pt x="188" y="326"/>
                      </a:cubicBezTo>
                      <a:cubicBezTo>
                        <a:pt x="188" y="331"/>
                        <a:pt x="184" y="335"/>
                        <a:pt x="179" y="335"/>
                      </a:cubicBezTo>
                      <a:close/>
                      <a:moveTo>
                        <a:pt x="207" y="225"/>
                      </a:moveTo>
                      <a:cubicBezTo>
                        <a:pt x="180" y="251"/>
                        <a:pt x="178" y="266"/>
                        <a:pt x="178" y="293"/>
                      </a:cubicBezTo>
                      <a:cubicBezTo>
                        <a:pt x="96" y="293"/>
                        <a:pt x="96" y="293"/>
                        <a:pt x="96" y="293"/>
                      </a:cubicBezTo>
                      <a:cubicBezTo>
                        <a:pt x="97" y="266"/>
                        <a:pt x="95" y="251"/>
                        <a:pt x="67" y="225"/>
                      </a:cubicBezTo>
                      <a:cubicBezTo>
                        <a:pt x="56" y="214"/>
                        <a:pt x="29" y="185"/>
                        <a:pt x="29" y="137"/>
                      </a:cubicBezTo>
                      <a:cubicBezTo>
                        <a:pt x="29" y="84"/>
                        <a:pt x="69" y="29"/>
                        <a:pt x="137" y="29"/>
                      </a:cubicBezTo>
                      <a:cubicBezTo>
                        <a:pt x="205" y="29"/>
                        <a:pt x="246" y="84"/>
                        <a:pt x="246" y="137"/>
                      </a:cubicBezTo>
                      <a:cubicBezTo>
                        <a:pt x="246" y="185"/>
                        <a:pt x="219" y="214"/>
                        <a:pt x="207" y="22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sp>
          <p:nvSpPr>
            <p:cNvPr id="24" name="Rectangle 50"/>
            <p:cNvSpPr>
              <a:spLocks noChangeArrowheads="1"/>
            </p:cNvSpPr>
            <p:nvPr/>
          </p:nvSpPr>
          <p:spPr bwMode="gray">
            <a:xfrm>
              <a:off x="2526" y="892"/>
              <a:ext cx="94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FR" sz="1400" dirty="0">
                  <a:ea typeface="Geneva" charset="-128"/>
                </a:rPr>
                <a:t>Výskum a inovácie</a:t>
              </a:r>
            </a:p>
          </p:txBody>
        </p:sp>
      </p:grpSp>
      <p:grpSp>
        <p:nvGrpSpPr>
          <p:cNvPr id="29" name="Group 89"/>
          <p:cNvGrpSpPr>
            <a:grpSpLocks/>
          </p:cNvGrpSpPr>
          <p:nvPr/>
        </p:nvGrpSpPr>
        <p:grpSpPr bwMode="auto">
          <a:xfrm>
            <a:off x="6259513" y="1557338"/>
            <a:ext cx="2705100" cy="503237"/>
            <a:chOff x="3651" y="754"/>
            <a:chExt cx="1704" cy="317"/>
          </a:xfrm>
        </p:grpSpPr>
        <p:grpSp>
          <p:nvGrpSpPr>
            <p:cNvPr id="30" name="Group 79"/>
            <p:cNvGrpSpPr>
              <a:grpSpLocks noChangeAspect="1"/>
            </p:cNvGrpSpPr>
            <p:nvPr/>
          </p:nvGrpSpPr>
          <p:grpSpPr bwMode="auto">
            <a:xfrm>
              <a:off x="3651" y="844"/>
              <a:ext cx="227" cy="227"/>
              <a:chOff x="2517" y="2019"/>
              <a:chExt cx="340" cy="340"/>
            </a:xfrm>
          </p:grpSpPr>
          <p:sp>
            <p:nvSpPr>
              <p:cNvPr id="32" name="Oval 80"/>
              <p:cNvSpPr>
                <a:spLocks noChangeAspect="1" noChangeArrowheads="1"/>
              </p:cNvSpPr>
              <p:nvPr/>
            </p:nvSpPr>
            <p:spPr bwMode="gray">
              <a:xfrm>
                <a:off x="2517" y="2019"/>
                <a:ext cx="340" cy="340"/>
              </a:xfrm>
              <a:prstGeom prst="ellipse">
                <a:avLst/>
              </a:prstGeom>
              <a:solidFill>
                <a:schemeClr val="bg1">
                  <a:alpha val="25098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r-BE">
                  <a:ea typeface="Geneva" charset="-128"/>
                </a:endParaRPr>
              </a:p>
            </p:txBody>
          </p:sp>
          <p:grpSp>
            <p:nvGrpSpPr>
              <p:cNvPr id="33" name="Group 81"/>
              <p:cNvGrpSpPr>
                <a:grpSpLocks noChangeAspect="1"/>
              </p:cNvGrpSpPr>
              <p:nvPr/>
            </p:nvGrpSpPr>
            <p:grpSpPr bwMode="auto">
              <a:xfrm>
                <a:off x="2573" y="2120"/>
                <a:ext cx="227" cy="137"/>
                <a:chOff x="2336" y="1832"/>
                <a:chExt cx="1089" cy="657"/>
              </a:xfrm>
            </p:grpSpPr>
            <p:sp>
              <p:nvSpPr>
                <p:cNvPr id="34" name="Freeform 82"/>
                <p:cNvSpPr>
                  <a:spLocks noChangeAspect="1"/>
                </p:cNvSpPr>
                <p:nvPr/>
              </p:nvSpPr>
              <p:spPr bwMode="gray">
                <a:xfrm>
                  <a:off x="2336" y="1832"/>
                  <a:ext cx="1089" cy="657"/>
                </a:xfrm>
                <a:custGeom>
                  <a:avLst/>
                  <a:gdLst>
                    <a:gd name="T0" fmla="*/ 128 w 461"/>
                    <a:gd name="T1" fmla="*/ 0 h 278"/>
                    <a:gd name="T2" fmla="*/ 144 w 461"/>
                    <a:gd name="T3" fmla="*/ 29 h 278"/>
                    <a:gd name="T4" fmla="*/ 145 w 461"/>
                    <a:gd name="T5" fmla="*/ 63 h 278"/>
                    <a:gd name="T6" fmla="*/ 273 w 461"/>
                    <a:gd name="T7" fmla="*/ 63 h 278"/>
                    <a:gd name="T8" fmla="*/ 311 w 461"/>
                    <a:gd name="T9" fmla="*/ 102 h 278"/>
                    <a:gd name="T10" fmla="*/ 311 w 461"/>
                    <a:gd name="T11" fmla="*/ 111 h 278"/>
                    <a:gd name="T12" fmla="*/ 422 w 461"/>
                    <a:gd name="T13" fmla="*/ 111 h 278"/>
                    <a:gd name="T14" fmla="*/ 461 w 461"/>
                    <a:gd name="T15" fmla="*/ 150 h 278"/>
                    <a:gd name="T16" fmla="*/ 461 w 461"/>
                    <a:gd name="T17" fmla="*/ 240 h 278"/>
                    <a:gd name="T18" fmla="*/ 422 w 461"/>
                    <a:gd name="T19" fmla="*/ 278 h 278"/>
                    <a:gd name="T20" fmla="*/ 38 w 461"/>
                    <a:gd name="T21" fmla="*/ 278 h 278"/>
                    <a:gd name="T22" fmla="*/ 11 w 461"/>
                    <a:gd name="T23" fmla="*/ 266 h 278"/>
                    <a:gd name="T24" fmla="*/ 0 w 461"/>
                    <a:gd name="T25" fmla="*/ 238 h 278"/>
                    <a:gd name="T26" fmla="*/ 7 w 461"/>
                    <a:gd name="T27" fmla="*/ 28 h 278"/>
                    <a:gd name="T28" fmla="*/ 23 w 461"/>
                    <a:gd name="T29" fmla="*/ 0 h 278"/>
                    <a:gd name="T30" fmla="*/ 128 w 461"/>
                    <a:gd name="T31" fmla="*/ 0 h 27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61" h="278">
                      <a:moveTo>
                        <a:pt x="128" y="0"/>
                      </a:moveTo>
                      <a:cubicBezTo>
                        <a:pt x="145" y="0"/>
                        <a:pt x="144" y="28"/>
                        <a:pt x="144" y="29"/>
                      </a:cubicBezTo>
                      <a:cubicBezTo>
                        <a:pt x="145" y="63"/>
                        <a:pt x="145" y="63"/>
                        <a:pt x="145" y="63"/>
                      </a:cubicBezTo>
                      <a:cubicBezTo>
                        <a:pt x="273" y="63"/>
                        <a:pt x="273" y="63"/>
                        <a:pt x="273" y="63"/>
                      </a:cubicBezTo>
                      <a:cubicBezTo>
                        <a:pt x="294" y="63"/>
                        <a:pt x="311" y="81"/>
                        <a:pt x="311" y="102"/>
                      </a:cubicBezTo>
                      <a:cubicBezTo>
                        <a:pt x="311" y="111"/>
                        <a:pt x="311" y="111"/>
                        <a:pt x="311" y="111"/>
                      </a:cubicBezTo>
                      <a:cubicBezTo>
                        <a:pt x="422" y="111"/>
                        <a:pt x="422" y="111"/>
                        <a:pt x="422" y="111"/>
                      </a:cubicBezTo>
                      <a:cubicBezTo>
                        <a:pt x="444" y="111"/>
                        <a:pt x="461" y="129"/>
                        <a:pt x="461" y="150"/>
                      </a:cubicBezTo>
                      <a:cubicBezTo>
                        <a:pt x="461" y="240"/>
                        <a:pt x="461" y="240"/>
                        <a:pt x="461" y="240"/>
                      </a:cubicBezTo>
                      <a:cubicBezTo>
                        <a:pt x="461" y="261"/>
                        <a:pt x="444" y="278"/>
                        <a:pt x="422" y="278"/>
                      </a:cubicBezTo>
                      <a:cubicBezTo>
                        <a:pt x="38" y="278"/>
                        <a:pt x="38" y="278"/>
                        <a:pt x="38" y="278"/>
                      </a:cubicBezTo>
                      <a:cubicBezTo>
                        <a:pt x="28" y="278"/>
                        <a:pt x="18" y="274"/>
                        <a:pt x="11" y="266"/>
                      </a:cubicBezTo>
                      <a:cubicBezTo>
                        <a:pt x="4" y="259"/>
                        <a:pt x="0" y="249"/>
                        <a:pt x="0" y="238"/>
                      </a:cubicBezTo>
                      <a:cubicBezTo>
                        <a:pt x="7" y="28"/>
                        <a:pt x="7" y="28"/>
                        <a:pt x="7" y="28"/>
                      </a:cubicBezTo>
                      <a:cubicBezTo>
                        <a:pt x="8" y="23"/>
                        <a:pt x="6" y="0"/>
                        <a:pt x="23" y="0"/>
                      </a:cubicBezTo>
                      <a:cubicBezTo>
                        <a:pt x="40" y="0"/>
                        <a:pt x="111" y="0"/>
                        <a:pt x="128" y="0"/>
                      </a:cubicBezTo>
                      <a:close/>
                    </a:path>
                  </a:pathLst>
                </a:cu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5" name="Freeform 83"/>
                <p:cNvSpPr>
                  <a:spLocks noChangeAspect="1" noEditPoints="1"/>
                </p:cNvSpPr>
                <p:nvPr/>
              </p:nvSpPr>
              <p:spPr bwMode="gray">
                <a:xfrm>
                  <a:off x="2393" y="1875"/>
                  <a:ext cx="975" cy="557"/>
                </a:xfrm>
                <a:custGeom>
                  <a:avLst/>
                  <a:gdLst>
                    <a:gd name="T0" fmla="*/ 7 w 413"/>
                    <a:gd name="T1" fmla="*/ 11 h 236"/>
                    <a:gd name="T2" fmla="*/ 4 w 413"/>
                    <a:gd name="T3" fmla="*/ 232 h 236"/>
                    <a:gd name="T4" fmla="*/ 398 w 413"/>
                    <a:gd name="T5" fmla="*/ 236 h 236"/>
                    <a:gd name="T6" fmla="*/ 413 w 413"/>
                    <a:gd name="T7" fmla="*/ 132 h 236"/>
                    <a:gd name="T8" fmla="*/ 263 w 413"/>
                    <a:gd name="T9" fmla="*/ 117 h 236"/>
                    <a:gd name="T10" fmla="*/ 248 w 413"/>
                    <a:gd name="T11" fmla="*/ 69 h 236"/>
                    <a:gd name="T12" fmla="*/ 96 w 413"/>
                    <a:gd name="T13" fmla="*/ 11 h 236"/>
                    <a:gd name="T14" fmla="*/ 12 w 413"/>
                    <a:gd name="T15" fmla="*/ 1 h 236"/>
                    <a:gd name="T16" fmla="*/ 36 w 413"/>
                    <a:gd name="T17" fmla="*/ 26 h 236"/>
                    <a:gd name="T18" fmla="*/ 74 w 413"/>
                    <a:gd name="T19" fmla="*/ 207 h 236"/>
                    <a:gd name="T20" fmla="*/ 234 w 413"/>
                    <a:gd name="T21" fmla="*/ 207 h 236"/>
                    <a:gd name="T22" fmla="*/ 90 w 413"/>
                    <a:gd name="T23" fmla="*/ 98 h 236"/>
                    <a:gd name="T24" fmla="*/ 234 w 413"/>
                    <a:gd name="T25" fmla="*/ 207 h 236"/>
                    <a:gd name="T26" fmla="*/ 253 w 413"/>
                    <a:gd name="T27" fmla="*/ 207 h 236"/>
                    <a:gd name="T28" fmla="*/ 384 w 413"/>
                    <a:gd name="T29" fmla="*/ 146 h 236"/>
                    <a:gd name="T30" fmla="*/ 127 w 413"/>
                    <a:gd name="T31" fmla="*/ 111 h 236"/>
                    <a:gd name="T32" fmla="*/ 117 w 413"/>
                    <a:gd name="T33" fmla="*/ 137 h 236"/>
                    <a:gd name="T34" fmla="*/ 136 w 413"/>
                    <a:gd name="T35" fmla="*/ 137 h 236"/>
                    <a:gd name="T36" fmla="*/ 127 w 413"/>
                    <a:gd name="T37" fmla="*/ 111 h 236"/>
                    <a:gd name="T38" fmla="*/ 153 w 413"/>
                    <a:gd name="T39" fmla="*/ 121 h 236"/>
                    <a:gd name="T40" fmla="*/ 162 w 413"/>
                    <a:gd name="T41" fmla="*/ 146 h 236"/>
                    <a:gd name="T42" fmla="*/ 172 w 413"/>
                    <a:gd name="T43" fmla="*/ 121 h 236"/>
                    <a:gd name="T44" fmla="*/ 198 w 413"/>
                    <a:gd name="T45" fmla="*/ 111 h 236"/>
                    <a:gd name="T46" fmla="*/ 189 w 413"/>
                    <a:gd name="T47" fmla="*/ 137 h 236"/>
                    <a:gd name="T48" fmla="*/ 208 w 413"/>
                    <a:gd name="T49" fmla="*/ 137 h 236"/>
                    <a:gd name="T50" fmla="*/ 198 w 413"/>
                    <a:gd name="T51" fmla="*/ 111 h 236"/>
                    <a:gd name="T52" fmla="*/ 117 w 413"/>
                    <a:gd name="T53" fmla="*/ 169 h 236"/>
                    <a:gd name="T54" fmla="*/ 127 w 413"/>
                    <a:gd name="T55" fmla="*/ 194 h 236"/>
                    <a:gd name="T56" fmla="*/ 136 w 413"/>
                    <a:gd name="T57" fmla="*/ 169 h 236"/>
                    <a:gd name="T58" fmla="*/ 162 w 413"/>
                    <a:gd name="T59" fmla="*/ 159 h 236"/>
                    <a:gd name="T60" fmla="*/ 153 w 413"/>
                    <a:gd name="T61" fmla="*/ 184 h 236"/>
                    <a:gd name="T62" fmla="*/ 172 w 413"/>
                    <a:gd name="T63" fmla="*/ 184 h 236"/>
                    <a:gd name="T64" fmla="*/ 162 w 413"/>
                    <a:gd name="T65" fmla="*/ 159 h 236"/>
                    <a:gd name="T66" fmla="*/ 189 w 413"/>
                    <a:gd name="T67" fmla="*/ 169 h 236"/>
                    <a:gd name="T68" fmla="*/ 198 w 413"/>
                    <a:gd name="T69" fmla="*/ 194 h 236"/>
                    <a:gd name="T70" fmla="*/ 208 w 413"/>
                    <a:gd name="T71" fmla="*/ 169 h 236"/>
                    <a:gd name="T72" fmla="*/ 283 w 413"/>
                    <a:gd name="T73" fmla="*/ 194 h 236"/>
                    <a:gd name="T74" fmla="*/ 292 w 413"/>
                    <a:gd name="T75" fmla="*/ 169 h 236"/>
                    <a:gd name="T76" fmla="*/ 273 w 413"/>
                    <a:gd name="T77" fmla="*/ 169 h 236"/>
                    <a:gd name="T78" fmla="*/ 283 w 413"/>
                    <a:gd name="T79" fmla="*/ 194 h 236"/>
                    <a:gd name="T80" fmla="*/ 328 w 413"/>
                    <a:gd name="T81" fmla="*/ 184 h 236"/>
                    <a:gd name="T82" fmla="*/ 318 w 413"/>
                    <a:gd name="T83" fmla="*/ 159 h 236"/>
                    <a:gd name="T84" fmla="*/ 309 w 413"/>
                    <a:gd name="T85" fmla="*/ 184 h 236"/>
                    <a:gd name="T86" fmla="*/ 354 w 413"/>
                    <a:gd name="T87" fmla="*/ 194 h 236"/>
                    <a:gd name="T88" fmla="*/ 364 w 413"/>
                    <a:gd name="T89" fmla="*/ 169 h 236"/>
                    <a:gd name="T90" fmla="*/ 345 w 413"/>
                    <a:gd name="T91" fmla="*/ 169 h 236"/>
                    <a:gd name="T92" fmla="*/ 354 w 413"/>
                    <a:gd name="T93" fmla="*/ 194 h 2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413" h="236">
                      <a:moveTo>
                        <a:pt x="12" y="1"/>
                      </a:moveTo>
                      <a:cubicBezTo>
                        <a:pt x="9" y="4"/>
                        <a:pt x="7" y="7"/>
                        <a:pt x="7" y="11"/>
                      </a:cubicBezTo>
                      <a:cubicBezTo>
                        <a:pt x="0" y="221"/>
                        <a:pt x="0" y="221"/>
                        <a:pt x="0" y="221"/>
                      </a:cubicBezTo>
                      <a:cubicBezTo>
                        <a:pt x="0" y="225"/>
                        <a:pt x="1" y="229"/>
                        <a:pt x="4" y="232"/>
                      </a:cubicBezTo>
                      <a:cubicBezTo>
                        <a:pt x="7" y="235"/>
                        <a:pt x="11" y="236"/>
                        <a:pt x="14" y="236"/>
                      </a:cubicBezTo>
                      <a:cubicBezTo>
                        <a:pt x="398" y="236"/>
                        <a:pt x="398" y="236"/>
                        <a:pt x="398" y="236"/>
                      </a:cubicBezTo>
                      <a:cubicBezTo>
                        <a:pt x="406" y="236"/>
                        <a:pt x="413" y="230"/>
                        <a:pt x="413" y="222"/>
                      </a:cubicBezTo>
                      <a:cubicBezTo>
                        <a:pt x="413" y="132"/>
                        <a:pt x="413" y="132"/>
                        <a:pt x="413" y="132"/>
                      </a:cubicBezTo>
                      <a:cubicBezTo>
                        <a:pt x="413" y="124"/>
                        <a:pt x="406" y="117"/>
                        <a:pt x="398" y="117"/>
                      </a:cubicBezTo>
                      <a:cubicBezTo>
                        <a:pt x="398" y="117"/>
                        <a:pt x="286" y="117"/>
                        <a:pt x="263" y="117"/>
                      </a:cubicBezTo>
                      <a:cubicBezTo>
                        <a:pt x="263" y="103"/>
                        <a:pt x="263" y="84"/>
                        <a:pt x="263" y="84"/>
                      </a:cubicBezTo>
                      <a:cubicBezTo>
                        <a:pt x="263" y="76"/>
                        <a:pt x="256" y="69"/>
                        <a:pt x="248" y="69"/>
                      </a:cubicBezTo>
                      <a:cubicBezTo>
                        <a:pt x="248" y="69"/>
                        <a:pt x="121" y="69"/>
                        <a:pt x="98" y="69"/>
                      </a:cubicBezTo>
                      <a:cubicBezTo>
                        <a:pt x="97" y="51"/>
                        <a:pt x="96" y="11"/>
                        <a:pt x="96" y="11"/>
                      </a:cubicBezTo>
                      <a:cubicBezTo>
                        <a:pt x="96" y="7"/>
                        <a:pt x="94" y="3"/>
                        <a:pt x="90" y="0"/>
                      </a:cubicBezTo>
                      <a:lnTo>
                        <a:pt x="12" y="1"/>
                      </a:lnTo>
                      <a:close/>
                      <a:moveTo>
                        <a:pt x="29" y="207"/>
                      </a:moveTo>
                      <a:cubicBezTo>
                        <a:pt x="30" y="184"/>
                        <a:pt x="35" y="49"/>
                        <a:pt x="36" y="26"/>
                      </a:cubicBezTo>
                      <a:cubicBezTo>
                        <a:pt x="68" y="26"/>
                        <a:pt x="68" y="26"/>
                        <a:pt x="68" y="26"/>
                      </a:cubicBezTo>
                      <a:cubicBezTo>
                        <a:pt x="68" y="45"/>
                        <a:pt x="74" y="207"/>
                        <a:pt x="74" y="207"/>
                      </a:cubicBezTo>
                      <a:lnTo>
                        <a:pt x="29" y="207"/>
                      </a:lnTo>
                      <a:close/>
                      <a:moveTo>
                        <a:pt x="234" y="207"/>
                      </a:moveTo>
                      <a:cubicBezTo>
                        <a:pt x="93" y="207"/>
                        <a:pt x="93" y="207"/>
                        <a:pt x="93" y="207"/>
                      </a:cubicBezTo>
                      <a:cubicBezTo>
                        <a:pt x="90" y="98"/>
                        <a:pt x="90" y="98"/>
                        <a:pt x="90" y="98"/>
                      </a:cubicBezTo>
                      <a:cubicBezTo>
                        <a:pt x="115" y="98"/>
                        <a:pt x="213" y="98"/>
                        <a:pt x="234" y="98"/>
                      </a:cubicBezTo>
                      <a:cubicBezTo>
                        <a:pt x="234" y="112"/>
                        <a:pt x="234" y="207"/>
                        <a:pt x="234" y="207"/>
                      </a:cubicBezTo>
                      <a:close/>
                      <a:moveTo>
                        <a:pt x="384" y="207"/>
                      </a:moveTo>
                      <a:cubicBezTo>
                        <a:pt x="253" y="207"/>
                        <a:pt x="253" y="207"/>
                        <a:pt x="253" y="207"/>
                      </a:cubicBezTo>
                      <a:cubicBezTo>
                        <a:pt x="253" y="146"/>
                        <a:pt x="253" y="146"/>
                        <a:pt x="253" y="146"/>
                      </a:cubicBezTo>
                      <a:cubicBezTo>
                        <a:pt x="384" y="146"/>
                        <a:pt x="384" y="146"/>
                        <a:pt x="384" y="146"/>
                      </a:cubicBezTo>
                      <a:lnTo>
                        <a:pt x="384" y="207"/>
                      </a:lnTo>
                      <a:close/>
                      <a:moveTo>
                        <a:pt x="127" y="111"/>
                      </a:moveTo>
                      <a:cubicBezTo>
                        <a:pt x="121" y="111"/>
                        <a:pt x="117" y="116"/>
                        <a:pt x="117" y="121"/>
                      </a:cubicBezTo>
                      <a:cubicBezTo>
                        <a:pt x="117" y="137"/>
                        <a:pt x="117" y="137"/>
                        <a:pt x="117" y="137"/>
                      </a:cubicBezTo>
                      <a:cubicBezTo>
                        <a:pt x="117" y="142"/>
                        <a:pt x="121" y="146"/>
                        <a:pt x="127" y="146"/>
                      </a:cubicBezTo>
                      <a:cubicBezTo>
                        <a:pt x="132" y="146"/>
                        <a:pt x="136" y="142"/>
                        <a:pt x="136" y="137"/>
                      </a:cubicBezTo>
                      <a:cubicBezTo>
                        <a:pt x="136" y="121"/>
                        <a:pt x="136" y="121"/>
                        <a:pt x="136" y="121"/>
                      </a:cubicBezTo>
                      <a:cubicBezTo>
                        <a:pt x="136" y="116"/>
                        <a:pt x="132" y="111"/>
                        <a:pt x="127" y="111"/>
                      </a:cubicBezTo>
                      <a:close/>
                      <a:moveTo>
                        <a:pt x="162" y="111"/>
                      </a:moveTo>
                      <a:cubicBezTo>
                        <a:pt x="157" y="111"/>
                        <a:pt x="153" y="116"/>
                        <a:pt x="153" y="121"/>
                      </a:cubicBezTo>
                      <a:cubicBezTo>
                        <a:pt x="153" y="137"/>
                        <a:pt x="153" y="137"/>
                        <a:pt x="153" y="137"/>
                      </a:cubicBezTo>
                      <a:cubicBezTo>
                        <a:pt x="153" y="142"/>
                        <a:pt x="157" y="146"/>
                        <a:pt x="162" y="146"/>
                      </a:cubicBezTo>
                      <a:cubicBezTo>
                        <a:pt x="168" y="146"/>
                        <a:pt x="172" y="142"/>
                        <a:pt x="172" y="137"/>
                      </a:cubicBezTo>
                      <a:cubicBezTo>
                        <a:pt x="172" y="121"/>
                        <a:pt x="172" y="121"/>
                        <a:pt x="172" y="121"/>
                      </a:cubicBezTo>
                      <a:cubicBezTo>
                        <a:pt x="172" y="116"/>
                        <a:pt x="168" y="111"/>
                        <a:pt x="162" y="111"/>
                      </a:cubicBezTo>
                      <a:close/>
                      <a:moveTo>
                        <a:pt x="198" y="111"/>
                      </a:moveTo>
                      <a:cubicBezTo>
                        <a:pt x="193" y="111"/>
                        <a:pt x="189" y="116"/>
                        <a:pt x="189" y="121"/>
                      </a:cubicBezTo>
                      <a:cubicBezTo>
                        <a:pt x="189" y="137"/>
                        <a:pt x="189" y="137"/>
                        <a:pt x="189" y="137"/>
                      </a:cubicBezTo>
                      <a:cubicBezTo>
                        <a:pt x="189" y="142"/>
                        <a:pt x="193" y="146"/>
                        <a:pt x="198" y="146"/>
                      </a:cubicBezTo>
                      <a:cubicBezTo>
                        <a:pt x="203" y="146"/>
                        <a:pt x="208" y="142"/>
                        <a:pt x="208" y="137"/>
                      </a:cubicBezTo>
                      <a:cubicBezTo>
                        <a:pt x="208" y="121"/>
                        <a:pt x="208" y="121"/>
                        <a:pt x="208" y="121"/>
                      </a:cubicBezTo>
                      <a:cubicBezTo>
                        <a:pt x="208" y="116"/>
                        <a:pt x="203" y="111"/>
                        <a:pt x="198" y="111"/>
                      </a:cubicBezTo>
                      <a:close/>
                      <a:moveTo>
                        <a:pt x="127" y="159"/>
                      </a:moveTo>
                      <a:cubicBezTo>
                        <a:pt x="121" y="159"/>
                        <a:pt x="117" y="164"/>
                        <a:pt x="117" y="169"/>
                      </a:cubicBezTo>
                      <a:cubicBezTo>
                        <a:pt x="117" y="184"/>
                        <a:pt x="117" y="184"/>
                        <a:pt x="117" y="184"/>
                      </a:cubicBezTo>
                      <a:cubicBezTo>
                        <a:pt x="117" y="190"/>
                        <a:pt x="121" y="194"/>
                        <a:pt x="127" y="194"/>
                      </a:cubicBezTo>
                      <a:cubicBezTo>
                        <a:pt x="132" y="194"/>
                        <a:pt x="136" y="190"/>
                        <a:pt x="136" y="184"/>
                      </a:cubicBezTo>
                      <a:cubicBezTo>
                        <a:pt x="136" y="169"/>
                        <a:pt x="136" y="169"/>
                        <a:pt x="136" y="169"/>
                      </a:cubicBezTo>
                      <a:cubicBezTo>
                        <a:pt x="136" y="164"/>
                        <a:pt x="132" y="159"/>
                        <a:pt x="127" y="159"/>
                      </a:cubicBezTo>
                      <a:close/>
                      <a:moveTo>
                        <a:pt x="162" y="159"/>
                      </a:moveTo>
                      <a:cubicBezTo>
                        <a:pt x="157" y="159"/>
                        <a:pt x="153" y="164"/>
                        <a:pt x="153" y="169"/>
                      </a:cubicBezTo>
                      <a:cubicBezTo>
                        <a:pt x="153" y="184"/>
                        <a:pt x="153" y="184"/>
                        <a:pt x="153" y="184"/>
                      </a:cubicBezTo>
                      <a:cubicBezTo>
                        <a:pt x="153" y="190"/>
                        <a:pt x="157" y="194"/>
                        <a:pt x="162" y="194"/>
                      </a:cubicBezTo>
                      <a:cubicBezTo>
                        <a:pt x="168" y="194"/>
                        <a:pt x="172" y="190"/>
                        <a:pt x="172" y="184"/>
                      </a:cubicBezTo>
                      <a:cubicBezTo>
                        <a:pt x="172" y="169"/>
                        <a:pt x="172" y="169"/>
                        <a:pt x="172" y="169"/>
                      </a:cubicBezTo>
                      <a:cubicBezTo>
                        <a:pt x="172" y="164"/>
                        <a:pt x="168" y="159"/>
                        <a:pt x="162" y="159"/>
                      </a:cubicBezTo>
                      <a:close/>
                      <a:moveTo>
                        <a:pt x="198" y="159"/>
                      </a:moveTo>
                      <a:cubicBezTo>
                        <a:pt x="193" y="159"/>
                        <a:pt x="189" y="164"/>
                        <a:pt x="189" y="169"/>
                      </a:cubicBezTo>
                      <a:cubicBezTo>
                        <a:pt x="189" y="184"/>
                        <a:pt x="189" y="184"/>
                        <a:pt x="189" y="184"/>
                      </a:cubicBezTo>
                      <a:cubicBezTo>
                        <a:pt x="189" y="190"/>
                        <a:pt x="193" y="194"/>
                        <a:pt x="198" y="194"/>
                      </a:cubicBezTo>
                      <a:cubicBezTo>
                        <a:pt x="203" y="194"/>
                        <a:pt x="208" y="190"/>
                        <a:pt x="208" y="184"/>
                      </a:cubicBezTo>
                      <a:cubicBezTo>
                        <a:pt x="208" y="169"/>
                        <a:pt x="208" y="169"/>
                        <a:pt x="208" y="169"/>
                      </a:cubicBezTo>
                      <a:cubicBezTo>
                        <a:pt x="208" y="164"/>
                        <a:pt x="203" y="159"/>
                        <a:pt x="198" y="159"/>
                      </a:cubicBezTo>
                      <a:close/>
                      <a:moveTo>
                        <a:pt x="283" y="194"/>
                      </a:moveTo>
                      <a:cubicBezTo>
                        <a:pt x="288" y="194"/>
                        <a:pt x="292" y="190"/>
                        <a:pt x="292" y="184"/>
                      </a:cubicBezTo>
                      <a:cubicBezTo>
                        <a:pt x="292" y="169"/>
                        <a:pt x="292" y="169"/>
                        <a:pt x="292" y="169"/>
                      </a:cubicBezTo>
                      <a:cubicBezTo>
                        <a:pt x="292" y="164"/>
                        <a:pt x="288" y="159"/>
                        <a:pt x="283" y="159"/>
                      </a:cubicBezTo>
                      <a:cubicBezTo>
                        <a:pt x="277" y="159"/>
                        <a:pt x="273" y="164"/>
                        <a:pt x="273" y="169"/>
                      </a:cubicBezTo>
                      <a:cubicBezTo>
                        <a:pt x="273" y="184"/>
                        <a:pt x="273" y="184"/>
                        <a:pt x="273" y="184"/>
                      </a:cubicBezTo>
                      <a:cubicBezTo>
                        <a:pt x="273" y="190"/>
                        <a:pt x="277" y="194"/>
                        <a:pt x="283" y="194"/>
                      </a:cubicBezTo>
                      <a:close/>
                      <a:moveTo>
                        <a:pt x="318" y="194"/>
                      </a:moveTo>
                      <a:cubicBezTo>
                        <a:pt x="324" y="194"/>
                        <a:pt x="328" y="190"/>
                        <a:pt x="328" y="184"/>
                      </a:cubicBezTo>
                      <a:cubicBezTo>
                        <a:pt x="328" y="169"/>
                        <a:pt x="328" y="169"/>
                        <a:pt x="328" y="169"/>
                      </a:cubicBezTo>
                      <a:cubicBezTo>
                        <a:pt x="328" y="164"/>
                        <a:pt x="324" y="159"/>
                        <a:pt x="318" y="159"/>
                      </a:cubicBezTo>
                      <a:cubicBezTo>
                        <a:pt x="313" y="159"/>
                        <a:pt x="309" y="164"/>
                        <a:pt x="309" y="169"/>
                      </a:cubicBezTo>
                      <a:cubicBezTo>
                        <a:pt x="309" y="184"/>
                        <a:pt x="309" y="184"/>
                        <a:pt x="309" y="184"/>
                      </a:cubicBezTo>
                      <a:cubicBezTo>
                        <a:pt x="309" y="190"/>
                        <a:pt x="313" y="194"/>
                        <a:pt x="318" y="194"/>
                      </a:cubicBezTo>
                      <a:close/>
                      <a:moveTo>
                        <a:pt x="354" y="194"/>
                      </a:moveTo>
                      <a:cubicBezTo>
                        <a:pt x="359" y="194"/>
                        <a:pt x="364" y="190"/>
                        <a:pt x="364" y="184"/>
                      </a:cubicBezTo>
                      <a:cubicBezTo>
                        <a:pt x="364" y="169"/>
                        <a:pt x="364" y="169"/>
                        <a:pt x="364" y="169"/>
                      </a:cubicBezTo>
                      <a:cubicBezTo>
                        <a:pt x="364" y="164"/>
                        <a:pt x="359" y="159"/>
                        <a:pt x="354" y="159"/>
                      </a:cubicBezTo>
                      <a:cubicBezTo>
                        <a:pt x="349" y="159"/>
                        <a:pt x="345" y="164"/>
                        <a:pt x="345" y="169"/>
                      </a:cubicBezTo>
                      <a:cubicBezTo>
                        <a:pt x="345" y="184"/>
                        <a:pt x="345" y="184"/>
                        <a:pt x="345" y="184"/>
                      </a:cubicBezTo>
                      <a:cubicBezTo>
                        <a:pt x="345" y="190"/>
                        <a:pt x="349" y="194"/>
                        <a:pt x="354" y="19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sp>
          <p:nvSpPr>
            <p:cNvPr id="31" name="Rectangle 56"/>
            <p:cNvSpPr>
              <a:spLocks noChangeArrowheads="1"/>
            </p:cNvSpPr>
            <p:nvPr/>
          </p:nvSpPr>
          <p:spPr bwMode="gray">
            <a:xfrm>
              <a:off x="3893" y="754"/>
              <a:ext cx="1462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FR" sz="1400" dirty="0">
                  <a:ea typeface="Geneva" charset="-128"/>
                </a:rPr>
                <a:t>Konkurencieschopnosť malých a stredných podnikov</a:t>
              </a:r>
            </a:p>
          </p:txBody>
        </p:sp>
      </p:grpSp>
      <p:sp>
        <p:nvSpPr>
          <p:cNvPr id="36" name="Text Box 46"/>
          <p:cNvSpPr txBox="1">
            <a:spLocks noChangeArrowheads="1"/>
          </p:cNvSpPr>
          <p:nvPr/>
        </p:nvSpPr>
        <p:spPr bwMode="gray">
          <a:xfrm>
            <a:off x="1032263" y="5756930"/>
            <a:ext cx="698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sz="1400" dirty="0" err="1">
                <a:ea typeface="Geneva" charset="-128"/>
              </a:rPr>
              <a:t>Flexibilita</a:t>
            </a:r>
            <a:r>
              <a:rPr lang="en-US" sz="1400" dirty="0">
                <a:ea typeface="Geneva" charset="-128"/>
              </a:rPr>
              <a:t> – </a:t>
            </a:r>
            <a:r>
              <a:rPr lang="en-US" sz="1400" dirty="0" err="1">
                <a:ea typeface="Geneva" charset="-128"/>
              </a:rPr>
              <a:t>rozličné</a:t>
            </a:r>
            <a:r>
              <a:rPr lang="en-US" sz="1400" dirty="0">
                <a:ea typeface="Geneva" charset="-128"/>
              </a:rPr>
              <a:t> </a:t>
            </a:r>
            <a:r>
              <a:rPr lang="en-US" sz="1400" dirty="0" err="1">
                <a:ea typeface="Geneva" charset="-128"/>
              </a:rPr>
              <a:t>regióny</a:t>
            </a:r>
            <a:r>
              <a:rPr lang="en-US" sz="1400" dirty="0">
                <a:ea typeface="Geneva" charset="-128"/>
              </a:rPr>
              <a:t> </a:t>
            </a:r>
            <a:r>
              <a:rPr lang="en-US" sz="1400" dirty="0" err="1">
                <a:ea typeface="Geneva" charset="-128"/>
              </a:rPr>
              <a:t>majú</a:t>
            </a:r>
            <a:r>
              <a:rPr lang="en-US" sz="1400" dirty="0">
                <a:ea typeface="Geneva" charset="-128"/>
              </a:rPr>
              <a:t> </a:t>
            </a:r>
            <a:r>
              <a:rPr lang="en-US" sz="1400" dirty="0" err="1">
                <a:ea typeface="Geneva" charset="-128"/>
              </a:rPr>
              <a:t>rozdielne</a:t>
            </a:r>
            <a:r>
              <a:rPr lang="en-US" sz="1400" dirty="0">
                <a:ea typeface="Geneva" charset="-128"/>
              </a:rPr>
              <a:t> </a:t>
            </a:r>
            <a:r>
              <a:rPr lang="en-US" sz="1400" dirty="0" err="1">
                <a:ea typeface="Geneva" charset="-128"/>
              </a:rPr>
              <a:t>potreby</a:t>
            </a:r>
            <a:r>
              <a:rPr lang="en-US" sz="1400" dirty="0">
                <a:ea typeface="Geneva" charset="-128"/>
              </a:rPr>
              <a:t/>
            </a:r>
            <a:br>
              <a:rPr lang="en-US" sz="1400" dirty="0">
                <a:ea typeface="Geneva" charset="-128"/>
              </a:rPr>
            </a:br>
            <a:r>
              <a:rPr lang="en-US" sz="1400" dirty="0" err="1">
                <a:ea typeface="Geneva" charset="-128"/>
              </a:rPr>
              <a:t>Mimoriadne</a:t>
            </a:r>
            <a:r>
              <a:rPr lang="en-US" sz="1400" dirty="0">
                <a:ea typeface="Geneva" charset="-128"/>
              </a:rPr>
              <a:t> </a:t>
            </a:r>
            <a:r>
              <a:rPr lang="en-US" sz="1400" dirty="0" err="1">
                <a:ea typeface="Geneva" charset="-128"/>
              </a:rPr>
              <a:t>ustanovenia</a:t>
            </a:r>
            <a:r>
              <a:rPr lang="en-US" sz="1400" dirty="0">
                <a:ea typeface="Geneva" charset="-128"/>
              </a:rPr>
              <a:t> pre </a:t>
            </a:r>
            <a:r>
              <a:rPr lang="en-US" sz="1400" dirty="0" err="1">
                <a:ea typeface="Geneva" charset="-128"/>
              </a:rPr>
              <a:t>bývalé</a:t>
            </a:r>
            <a:r>
              <a:rPr lang="en-US" sz="1400" dirty="0">
                <a:ea typeface="Geneva" charset="-128"/>
              </a:rPr>
              <a:t> </a:t>
            </a:r>
            <a:r>
              <a:rPr lang="en-US" sz="1400" dirty="0" err="1">
                <a:ea typeface="Geneva" charset="-128"/>
              </a:rPr>
              <a:t>konvergentné</a:t>
            </a:r>
            <a:r>
              <a:rPr lang="en-US" sz="1400" dirty="0">
                <a:ea typeface="Geneva" charset="-128"/>
              </a:rPr>
              <a:t> </a:t>
            </a:r>
            <a:r>
              <a:rPr lang="en-US" sz="1400" dirty="0" err="1">
                <a:ea typeface="Geneva" charset="-128"/>
              </a:rPr>
              <a:t>regióny</a:t>
            </a:r>
            <a:endParaRPr lang="en-US" sz="1400" dirty="0">
              <a:ea typeface="Geneva" charset="-128"/>
            </a:endParaRPr>
          </a:p>
        </p:txBody>
      </p:sp>
      <p:sp>
        <p:nvSpPr>
          <p:cNvPr id="37" name="Rectangle 57"/>
          <p:cNvSpPr>
            <a:spLocks noChangeArrowheads="1"/>
          </p:cNvSpPr>
          <p:nvPr/>
        </p:nvSpPr>
        <p:spPr bwMode="gray">
          <a:xfrm>
            <a:off x="1047750" y="1214438"/>
            <a:ext cx="69088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1">
                <a:ea typeface="Geneva" charset="-128"/>
              </a:rPr>
              <a:t>Sústredenie investícií z </a:t>
            </a:r>
            <a:r>
              <a:rPr lang="sk-SK" sz="1600" b="1">
                <a:ea typeface="Geneva" charset="-128"/>
              </a:rPr>
              <a:t>Európskeho</a:t>
            </a:r>
            <a:r>
              <a:rPr lang="en-US" sz="1600" b="1">
                <a:ea typeface="Geneva" charset="-128"/>
              </a:rPr>
              <a:t> fondu regionálneho rozvoja</a:t>
            </a:r>
          </a:p>
        </p:txBody>
      </p:sp>
      <p:grpSp>
        <p:nvGrpSpPr>
          <p:cNvPr id="38" name="Group 39"/>
          <p:cNvGrpSpPr>
            <a:grpSpLocks noChangeAspect="1"/>
          </p:cNvGrpSpPr>
          <p:nvPr/>
        </p:nvGrpSpPr>
        <p:grpSpPr bwMode="auto">
          <a:xfrm>
            <a:off x="2051050" y="2782888"/>
            <a:ext cx="360363" cy="360362"/>
            <a:chOff x="2517" y="2019"/>
            <a:chExt cx="340" cy="340"/>
          </a:xfrm>
        </p:grpSpPr>
        <p:sp>
          <p:nvSpPr>
            <p:cNvPr id="39" name="Oval 40"/>
            <p:cNvSpPr>
              <a:spLocks noChangeAspect="1" noChangeArrowheads="1"/>
            </p:cNvSpPr>
            <p:nvPr/>
          </p:nvSpPr>
          <p:spPr bwMode="gray">
            <a:xfrm>
              <a:off x="2517" y="2019"/>
              <a:ext cx="340" cy="340"/>
            </a:xfrm>
            <a:prstGeom prst="ellipse">
              <a:avLst/>
            </a:prstGeom>
            <a:solidFill>
              <a:schemeClr val="bg1">
                <a:alpha val="25098"/>
              </a:schemeClr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  <p:grpSp>
          <p:nvGrpSpPr>
            <p:cNvPr id="40" name="Group 41"/>
            <p:cNvGrpSpPr>
              <a:grpSpLocks noChangeAspect="1"/>
            </p:cNvGrpSpPr>
            <p:nvPr/>
          </p:nvGrpSpPr>
          <p:grpSpPr bwMode="auto">
            <a:xfrm>
              <a:off x="2573" y="2120"/>
              <a:ext cx="227" cy="137"/>
              <a:chOff x="2336" y="1832"/>
              <a:chExt cx="1089" cy="657"/>
            </a:xfrm>
          </p:grpSpPr>
          <p:sp>
            <p:nvSpPr>
              <p:cNvPr id="41" name="Freeform 42"/>
              <p:cNvSpPr>
                <a:spLocks noChangeAspect="1"/>
              </p:cNvSpPr>
              <p:nvPr/>
            </p:nvSpPr>
            <p:spPr bwMode="gray">
              <a:xfrm>
                <a:off x="2336" y="1832"/>
                <a:ext cx="1089" cy="657"/>
              </a:xfrm>
              <a:custGeom>
                <a:avLst/>
                <a:gdLst>
                  <a:gd name="T0" fmla="*/ 128 w 461"/>
                  <a:gd name="T1" fmla="*/ 0 h 278"/>
                  <a:gd name="T2" fmla="*/ 144 w 461"/>
                  <a:gd name="T3" fmla="*/ 29 h 278"/>
                  <a:gd name="T4" fmla="*/ 145 w 461"/>
                  <a:gd name="T5" fmla="*/ 63 h 278"/>
                  <a:gd name="T6" fmla="*/ 273 w 461"/>
                  <a:gd name="T7" fmla="*/ 63 h 278"/>
                  <a:gd name="T8" fmla="*/ 311 w 461"/>
                  <a:gd name="T9" fmla="*/ 102 h 278"/>
                  <a:gd name="T10" fmla="*/ 311 w 461"/>
                  <a:gd name="T11" fmla="*/ 111 h 278"/>
                  <a:gd name="T12" fmla="*/ 422 w 461"/>
                  <a:gd name="T13" fmla="*/ 111 h 278"/>
                  <a:gd name="T14" fmla="*/ 461 w 461"/>
                  <a:gd name="T15" fmla="*/ 150 h 278"/>
                  <a:gd name="T16" fmla="*/ 461 w 461"/>
                  <a:gd name="T17" fmla="*/ 240 h 278"/>
                  <a:gd name="T18" fmla="*/ 422 w 461"/>
                  <a:gd name="T19" fmla="*/ 278 h 278"/>
                  <a:gd name="T20" fmla="*/ 38 w 461"/>
                  <a:gd name="T21" fmla="*/ 278 h 278"/>
                  <a:gd name="T22" fmla="*/ 11 w 461"/>
                  <a:gd name="T23" fmla="*/ 266 h 278"/>
                  <a:gd name="T24" fmla="*/ 0 w 461"/>
                  <a:gd name="T25" fmla="*/ 238 h 278"/>
                  <a:gd name="T26" fmla="*/ 7 w 461"/>
                  <a:gd name="T27" fmla="*/ 28 h 278"/>
                  <a:gd name="T28" fmla="*/ 23 w 461"/>
                  <a:gd name="T29" fmla="*/ 0 h 278"/>
                  <a:gd name="T30" fmla="*/ 128 w 461"/>
                  <a:gd name="T31" fmla="*/ 0 h 27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61" h="278">
                    <a:moveTo>
                      <a:pt x="128" y="0"/>
                    </a:moveTo>
                    <a:cubicBezTo>
                      <a:pt x="145" y="0"/>
                      <a:pt x="144" y="28"/>
                      <a:pt x="144" y="29"/>
                    </a:cubicBezTo>
                    <a:cubicBezTo>
                      <a:pt x="145" y="63"/>
                      <a:pt x="145" y="63"/>
                      <a:pt x="145" y="63"/>
                    </a:cubicBezTo>
                    <a:cubicBezTo>
                      <a:pt x="273" y="63"/>
                      <a:pt x="273" y="63"/>
                      <a:pt x="273" y="63"/>
                    </a:cubicBezTo>
                    <a:cubicBezTo>
                      <a:pt x="294" y="63"/>
                      <a:pt x="311" y="81"/>
                      <a:pt x="311" y="102"/>
                    </a:cubicBezTo>
                    <a:cubicBezTo>
                      <a:pt x="311" y="111"/>
                      <a:pt x="311" y="111"/>
                      <a:pt x="311" y="111"/>
                    </a:cubicBezTo>
                    <a:cubicBezTo>
                      <a:pt x="422" y="111"/>
                      <a:pt x="422" y="111"/>
                      <a:pt x="422" y="111"/>
                    </a:cubicBezTo>
                    <a:cubicBezTo>
                      <a:pt x="444" y="111"/>
                      <a:pt x="461" y="129"/>
                      <a:pt x="461" y="150"/>
                    </a:cubicBezTo>
                    <a:cubicBezTo>
                      <a:pt x="461" y="240"/>
                      <a:pt x="461" y="240"/>
                      <a:pt x="461" y="240"/>
                    </a:cubicBezTo>
                    <a:cubicBezTo>
                      <a:pt x="461" y="261"/>
                      <a:pt x="444" y="278"/>
                      <a:pt x="422" y="278"/>
                    </a:cubicBezTo>
                    <a:cubicBezTo>
                      <a:pt x="38" y="278"/>
                      <a:pt x="38" y="278"/>
                      <a:pt x="38" y="278"/>
                    </a:cubicBezTo>
                    <a:cubicBezTo>
                      <a:pt x="28" y="278"/>
                      <a:pt x="18" y="274"/>
                      <a:pt x="11" y="266"/>
                    </a:cubicBezTo>
                    <a:cubicBezTo>
                      <a:pt x="4" y="259"/>
                      <a:pt x="0" y="249"/>
                      <a:pt x="0" y="23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8" y="23"/>
                      <a:pt x="6" y="0"/>
                      <a:pt x="23" y="0"/>
                    </a:cubicBezTo>
                    <a:cubicBezTo>
                      <a:pt x="40" y="0"/>
                      <a:pt x="111" y="0"/>
                      <a:pt x="128" y="0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2" name="Freeform 43"/>
              <p:cNvSpPr>
                <a:spLocks noChangeAspect="1" noEditPoints="1"/>
              </p:cNvSpPr>
              <p:nvPr/>
            </p:nvSpPr>
            <p:spPr bwMode="gray">
              <a:xfrm>
                <a:off x="2393" y="1875"/>
                <a:ext cx="975" cy="557"/>
              </a:xfrm>
              <a:custGeom>
                <a:avLst/>
                <a:gdLst>
                  <a:gd name="T0" fmla="*/ 7 w 413"/>
                  <a:gd name="T1" fmla="*/ 11 h 236"/>
                  <a:gd name="T2" fmla="*/ 4 w 413"/>
                  <a:gd name="T3" fmla="*/ 232 h 236"/>
                  <a:gd name="T4" fmla="*/ 398 w 413"/>
                  <a:gd name="T5" fmla="*/ 236 h 236"/>
                  <a:gd name="T6" fmla="*/ 413 w 413"/>
                  <a:gd name="T7" fmla="*/ 132 h 236"/>
                  <a:gd name="T8" fmla="*/ 263 w 413"/>
                  <a:gd name="T9" fmla="*/ 117 h 236"/>
                  <a:gd name="T10" fmla="*/ 248 w 413"/>
                  <a:gd name="T11" fmla="*/ 69 h 236"/>
                  <a:gd name="T12" fmla="*/ 96 w 413"/>
                  <a:gd name="T13" fmla="*/ 11 h 236"/>
                  <a:gd name="T14" fmla="*/ 12 w 413"/>
                  <a:gd name="T15" fmla="*/ 1 h 236"/>
                  <a:gd name="T16" fmla="*/ 36 w 413"/>
                  <a:gd name="T17" fmla="*/ 26 h 236"/>
                  <a:gd name="T18" fmla="*/ 74 w 413"/>
                  <a:gd name="T19" fmla="*/ 207 h 236"/>
                  <a:gd name="T20" fmla="*/ 234 w 413"/>
                  <a:gd name="T21" fmla="*/ 207 h 236"/>
                  <a:gd name="T22" fmla="*/ 90 w 413"/>
                  <a:gd name="T23" fmla="*/ 98 h 236"/>
                  <a:gd name="T24" fmla="*/ 234 w 413"/>
                  <a:gd name="T25" fmla="*/ 207 h 236"/>
                  <a:gd name="T26" fmla="*/ 253 w 413"/>
                  <a:gd name="T27" fmla="*/ 207 h 236"/>
                  <a:gd name="T28" fmla="*/ 384 w 413"/>
                  <a:gd name="T29" fmla="*/ 146 h 236"/>
                  <a:gd name="T30" fmla="*/ 127 w 413"/>
                  <a:gd name="T31" fmla="*/ 111 h 236"/>
                  <a:gd name="T32" fmla="*/ 117 w 413"/>
                  <a:gd name="T33" fmla="*/ 137 h 236"/>
                  <a:gd name="T34" fmla="*/ 136 w 413"/>
                  <a:gd name="T35" fmla="*/ 137 h 236"/>
                  <a:gd name="T36" fmla="*/ 127 w 413"/>
                  <a:gd name="T37" fmla="*/ 111 h 236"/>
                  <a:gd name="T38" fmla="*/ 153 w 413"/>
                  <a:gd name="T39" fmla="*/ 121 h 236"/>
                  <a:gd name="T40" fmla="*/ 162 w 413"/>
                  <a:gd name="T41" fmla="*/ 146 h 236"/>
                  <a:gd name="T42" fmla="*/ 172 w 413"/>
                  <a:gd name="T43" fmla="*/ 121 h 236"/>
                  <a:gd name="T44" fmla="*/ 198 w 413"/>
                  <a:gd name="T45" fmla="*/ 111 h 236"/>
                  <a:gd name="T46" fmla="*/ 189 w 413"/>
                  <a:gd name="T47" fmla="*/ 137 h 236"/>
                  <a:gd name="T48" fmla="*/ 208 w 413"/>
                  <a:gd name="T49" fmla="*/ 137 h 236"/>
                  <a:gd name="T50" fmla="*/ 198 w 413"/>
                  <a:gd name="T51" fmla="*/ 111 h 236"/>
                  <a:gd name="T52" fmla="*/ 117 w 413"/>
                  <a:gd name="T53" fmla="*/ 169 h 236"/>
                  <a:gd name="T54" fmla="*/ 127 w 413"/>
                  <a:gd name="T55" fmla="*/ 194 h 236"/>
                  <a:gd name="T56" fmla="*/ 136 w 413"/>
                  <a:gd name="T57" fmla="*/ 169 h 236"/>
                  <a:gd name="T58" fmla="*/ 162 w 413"/>
                  <a:gd name="T59" fmla="*/ 159 h 236"/>
                  <a:gd name="T60" fmla="*/ 153 w 413"/>
                  <a:gd name="T61" fmla="*/ 184 h 236"/>
                  <a:gd name="T62" fmla="*/ 172 w 413"/>
                  <a:gd name="T63" fmla="*/ 184 h 236"/>
                  <a:gd name="T64" fmla="*/ 162 w 413"/>
                  <a:gd name="T65" fmla="*/ 159 h 236"/>
                  <a:gd name="T66" fmla="*/ 189 w 413"/>
                  <a:gd name="T67" fmla="*/ 169 h 236"/>
                  <a:gd name="T68" fmla="*/ 198 w 413"/>
                  <a:gd name="T69" fmla="*/ 194 h 236"/>
                  <a:gd name="T70" fmla="*/ 208 w 413"/>
                  <a:gd name="T71" fmla="*/ 169 h 236"/>
                  <a:gd name="T72" fmla="*/ 283 w 413"/>
                  <a:gd name="T73" fmla="*/ 194 h 236"/>
                  <a:gd name="T74" fmla="*/ 292 w 413"/>
                  <a:gd name="T75" fmla="*/ 169 h 236"/>
                  <a:gd name="T76" fmla="*/ 273 w 413"/>
                  <a:gd name="T77" fmla="*/ 169 h 236"/>
                  <a:gd name="T78" fmla="*/ 283 w 413"/>
                  <a:gd name="T79" fmla="*/ 194 h 236"/>
                  <a:gd name="T80" fmla="*/ 328 w 413"/>
                  <a:gd name="T81" fmla="*/ 184 h 236"/>
                  <a:gd name="T82" fmla="*/ 318 w 413"/>
                  <a:gd name="T83" fmla="*/ 159 h 236"/>
                  <a:gd name="T84" fmla="*/ 309 w 413"/>
                  <a:gd name="T85" fmla="*/ 184 h 236"/>
                  <a:gd name="T86" fmla="*/ 354 w 413"/>
                  <a:gd name="T87" fmla="*/ 194 h 236"/>
                  <a:gd name="T88" fmla="*/ 364 w 413"/>
                  <a:gd name="T89" fmla="*/ 169 h 236"/>
                  <a:gd name="T90" fmla="*/ 345 w 413"/>
                  <a:gd name="T91" fmla="*/ 169 h 236"/>
                  <a:gd name="T92" fmla="*/ 354 w 413"/>
                  <a:gd name="T93" fmla="*/ 194 h 2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413" h="236">
                    <a:moveTo>
                      <a:pt x="12" y="1"/>
                    </a:moveTo>
                    <a:cubicBezTo>
                      <a:pt x="9" y="4"/>
                      <a:pt x="7" y="7"/>
                      <a:pt x="7" y="11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0" y="225"/>
                      <a:pt x="1" y="229"/>
                      <a:pt x="4" y="232"/>
                    </a:cubicBezTo>
                    <a:cubicBezTo>
                      <a:pt x="7" y="235"/>
                      <a:pt x="11" y="236"/>
                      <a:pt x="14" y="236"/>
                    </a:cubicBezTo>
                    <a:cubicBezTo>
                      <a:pt x="398" y="236"/>
                      <a:pt x="398" y="236"/>
                      <a:pt x="398" y="236"/>
                    </a:cubicBezTo>
                    <a:cubicBezTo>
                      <a:pt x="406" y="236"/>
                      <a:pt x="413" y="230"/>
                      <a:pt x="413" y="222"/>
                    </a:cubicBezTo>
                    <a:cubicBezTo>
                      <a:pt x="413" y="132"/>
                      <a:pt x="413" y="132"/>
                      <a:pt x="413" y="132"/>
                    </a:cubicBezTo>
                    <a:cubicBezTo>
                      <a:pt x="413" y="124"/>
                      <a:pt x="406" y="117"/>
                      <a:pt x="398" y="117"/>
                    </a:cubicBezTo>
                    <a:cubicBezTo>
                      <a:pt x="398" y="117"/>
                      <a:pt x="286" y="117"/>
                      <a:pt x="263" y="117"/>
                    </a:cubicBezTo>
                    <a:cubicBezTo>
                      <a:pt x="263" y="103"/>
                      <a:pt x="263" y="84"/>
                      <a:pt x="263" y="84"/>
                    </a:cubicBezTo>
                    <a:cubicBezTo>
                      <a:pt x="263" y="76"/>
                      <a:pt x="256" y="69"/>
                      <a:pt x="248" y="69"/>
                    </a:cubicBezTo>
                    <a:cubicBezTo>
                      <a:pt x="248" y="69"/>
                      <a:pt x="121" y="69"/>
                      <a:pt x="98" y="69"/>
                    </a:cubicBezTo>
                    <a:cubicBezTo>
                      <a:pt x="97" y="51"/>
                      <a:pt x="96" y="11"/>
                      <a:pt x="96" y="11"/>
                    </a:cubicBezTo>
                    <a:cubicBezTo>
                      <a:pt x="96" y="7"/>
                      <a:pt x="94" y="3"/>
                      <a:pt x="90" y="0"/>
                    </a:cubicBezTo>
                    <a:lnTo>
                      <a:pt x="12" y="1"/>
                    </a:lnTo>
                    <a:close/>
                    <a:moveTo>
                      <a:pt x="29" y="207"/>
                    </a:moveTo>
                    <a:cubicBezTo>
                      <a:pt x="30" y="184"/>
                      <a:pt x="35" y="49"/>
                      <a:pt x="36" y="26"/>
                    </a:cubicBezTo>
                    <a:cubicBezTo>
                      <a:pt x="68" y="26"/>
                      <a:pt x="68" y="26"/>
                      <a:pt x="68" y="26"/>
                    </a:cubicBezTo>
                    <a:cubicBezTo>
                      <a:pt x="68" y="45"/>
                      <a:pt x="74" y="207"/>
                      <a:pt x="74" y="207"/>
                    </a:cubicBezTo>
                    <a:lnTo>
                      <a:pt x="29" y="207"/>
                    </a:lnTo>
                    <a:close/>
                    <a:moveTo>
                      <a:pt x="234" y="207"/>
                    </a:moveTo>
                    <a:cubicBezTo>
                      <a:pt x="93" y="207"/>
                      <a:pt x="93" y="207"/>
                      <a:pt x="93" y="207"/>
                    </a:cubicBezTo>
                    <a:cubicBezTo>
                      <a:pt x="90" y="98"/>
                      <a:pt x="90" y="98"/>
                      <a:pt x="90" y="98"/>
                    </a:cubicBezTo>
                    <a:cubicBezTo>
                      <a:pt x="115" y="98"/>
                      <a:pt x="213" y="98"/>
                      <a:pt x="234" y="98"/>
                    </a:cubicBezTo>
                    <a:cubicBezTo>
                      <a:pt x="234" y="112"/>
                      <a:pt x="234" y="207"/>
                      <a:pt x="234" y="207"/>
                    </a:cubicBezTo>
                    <a:close/>
                    <a:moveTo>
                      <a:pt x="384" y="207"/>
                    </a:moveTo>
                    <a:cubicBezTo>
                      <a:pt x="253" y="207"/>
                      <a:pt x="253" y="207"/>
                      <a:pt x="253" y="207"/>
                    </a:cubicBezTo>
                    <a:cubicBezTo>
                      <a:pt x="253" y="146"/>
                      <a:pt x="253" y="146"/>
                      <a:pt x="253" y="146"/>
                    </a:cubicBezTo>
                    <a:cubicBezTo>
                      <a:pt x="384" y="146"/>
                      <a:pt x="384" y="146"/>
                      <a:pt x="384" y="146"/>
                    </a:cubicBezTo>
                    <a:lnTo>
                      <a:pt x="384" y="207"/>
                    </a:lnTo>
                    <a:close/>
                    <a:moveTo>
                      <a:pt x="127" y="111"/>
                    </a:moveTo>
                    <a:cubicBezTo>
                      <a:pt x="121" y="111"/>
                      <a:pt x="117" y="116"/>
                      <a:pt x="117" y="121"/>
                    </a:cubicBezTo>
                    <a:cubicBezTo>
                      <a:pt x="117" y="137"/>
                      <a:pt x="117" y="137"/>
                      <a:pt x="117" y="137"/>
                    </a:cubicBezTo>
                    <a:cubicBezTo>
                      <a:pt x="117" y="142"/>
                      <a:pt x="121" y="146"/>
                      <a:pt x="127" y="146"/>
                    </a:cubicBezTo>
                    <a:cubicBezTo>
                      <a:pt x="132" y="146"/>
                      <a:pt x="136" y="142"/>
                      <a:pt x="136" y="137"/>
                    </a:cubicBezTo>
                    <a:cubicBezTo>
                      <a:pt x="136" y="121"/>
                      <a:pt x="136" y="121"/>
                      <a:pt x="136" y="121"/>
                    </a:cubicBezTo>
                    <a:cubicBezTo>
                      <a:pt x="136" y="116"/>
                      <a:pt x="132" y="111"/>
                      <a:pt x="127" y="111"/>
                    </a:cubicBezTo>
                    <a:close/>
                    <a:moveTo>
                      <a:pt x="162" y="111"/>
                    </a:moveTo>
                    <a:cubicBezTo>
                      <a:pt x="157" y="111"/>
                      <a:pt x="153" y="116"/>
                      <a:pt x="153" y="121"/>
                    </a:cubicBezTo>
                    <a:cubicBezTo>
                      <a:pt x="153" y="137"/>
                      <a:pt x="153" y="137"/>
                      <a:pt x="153" y="137"/>
                    </a:cubicBezTo>
                    <a:cubicBezTo>
                      <a:pt x="153" y="142"/>
                      <a:pt x="157" y="146"/>
                      <a:pt x="162" y="146"/>
                    </a:cubicBezTo>
                    <a:cubicBezTo>
                      <a:pt x="168" y="146"/>
                      <a:pt x="172" y="142"/>
                      <a:pt x="172" y="137"/>
                    </a:cubicBezTo>
                    <a:cubicBezTo>
                      <a:pt x="172" y="121"/>
                      <a:pt x="172" y="121"/>
                      <a:pt x="172" y="121"/>
                    </a:cubicBezTo>
                    <a:cubicBezTo>
                      <a:pt x="172" y="116"/>
                      <a:pt x="168" y="111"/>
                      <a:pt x="162" y="111"/>
                    </a:cubicBezTo>
                    <a:close/>
                    <a:moveTo>
                      <a:pt x="198" y="111"/>
                    </a:moveTo>
                    <a:cubicBezTo>
                      <a:pt x="193" y="111"/>
                      <a:pt x="189" y="116"/>
                      <a:pt x="189" y="121"/>
                    </a:cubicBezTo>
                    <a:cubicBezTo>
                      <a:pt x="189" y="137"/>
                      <a:pt x="189" y="137"/>
                      <a:pt x="189" y="137"/>
                    </a:cubicBezTo>
                    <a:cubicBezTo>
                      <a:pt x="189" y="142"/>
                      <a:pt x="193" y="146"/>
                      <a:pt x="198" y="146"/>
                    </a:cubicBezTo>
                    <a:cubicBezTo>
                      <a:pt x="203" y="146"/>
                      <a:pt x="208" y="142"/>
                      <a:pt x="208" y="137"/>
                    </a:cubicBezTo>
                    <a:cubicBezTo>
                      <a:pt x="208" y="121"/>
                      <a:pt x="208" y="121"/>
                      <a:pt x="208" y="121"/>
                    </a:cubicBezTo>
                    <a:cubicBezTo>
                      <a:pt x="208" y="116"/>
                      <a:pt x="203" y="111"/>
                      <a:pt x="198" y="111"/>
                    </a:cubicBezTo>
                    <a:close/>
                    <a:moveTo>
                      <a:pt x="127" y="159"/>
                    </a:moveTo>
                    <a:cubicBezTo>
                      <a:pt x="121" y="159"/>
                      <a:pt x="117" y="164"/>
                      <a:pt x="117" y="169"/>
                    </a:cubicBezTo>
                    <a:cubicBezTo>
                      <a:pt x="117" y="184"/>
                      <a:pt x="117" y="184"/>
                      <a:pt x="117" y="184"/>
                    </a:cubicBezTo>
                    <a:cubicBezTo>
                      <a:pt x="117" y="190"/>
                      <a:pt x="121" y="194"/>
                      <a:pt x="127" y="194"/>
                    </a:cubicBezTo>
                    <a:cubicBezTo>
                      <a:pt x="132" y="194"/>
                      <a:pt x="136" y="190"/>
                      <a:pt x="136" y="184"/>
                    </a:cubicBezTo>
                    <a:cubicBezTo>
                      <a:pt x="136" y="169"/>
                      <a:pt x="136" y="169"/>
                      <a:pt x="136" y="169"/>
                    </a:cubicBezTo>
                    <a:cubicBezTo>
                      <a:pt x="136" y="164"/>
                      <a:pt x="132" y="159"/>
                      <a:pt x="127" y="159"/>
                    </a:cubicBezTo>
                    <a:close/>
                    <a:moveTo>
                      <a:pt x="162" y="159"/>
                    </a:moveTo>
                    <a:cubicBezTo>
                      <a:pt x="157" y="159"/>
                      <a:pt x="153" y="164"/>
                      <a:pt x="153" y="169"/>
                    </a:cubicBezTo>
                    <a:cubicBezTo>
                      <a:pt x="153" y="184"/>
                      <a:pt x="153" y="184"/>
                      <a:pt x="153" y="184"/>
                    </a:cubicBezTo>
                    <a:cubicBezTo>
                      <a:pt x="153" y="190"/>
                      <a:pt x="157" y="194"/>
                      <a:pt x="162" y="194"/>
                    </a:cubicBezTo>
                    <a:cubicBezTo>
                      <a:pt x="168" y="194"/>
                      <a:pt x="172" y="190"/>
                      <a:pt x="172" y="184"/>
                    </a:cubicBezTo>
                    <a:cubicBezTo>
                      <a:pt x="172" y="169"/>
                      <a:pt x="172" y="169"/>
                      <a:pt x="172" y="169"/>
                    </a:cubicBezTo>
                    <a:cubicBezTo>
                      <a:pt x="172" y="164"/>
                      <a:pt x="168" y="159"/>
                      <a:pt x="162" y="159"/>
                    </a:cubicBezTo>
                    <a:close/>
                    <a:moveTo>
                      <a:pt x="198" y="159"/>
                    </a:moveTo>
                    <a:cubicBezTo>
                      <a:pt x="193" y="159"/>
                      <a:pt x="189" y="164"/>
                      <a:pt x="189" y="169"/>
                    </a:cubicBezTo>
                    <a:cubicBezTo>
                      <a:pt x="189" y="184"/>
                      <a:pt x="189" y="184"/>
                      <a:pt x="189" y="184"/>
                    </a:cubicBezTo>
                    <a:cubicBezTo>
                      <a:pt x="189" y="190"/>
                      <a:pt x="193" y="194"/>
                      <a:pt x="198" y="194"/>
                    </a:cubicBezTo>
                    <a:cubicBezTo>
                      <a:pt x="203" y="194"/>
                      <a:pt x="208" y="190"/>
                      <a:pt x="208" y="184"/>
                    </a:cubicBezTo>
                    <a:cubicBezTo>
                      <a:pt x="208" y="169"/>
                      <a:pt x="208" y="169"/>
                      <a:pt x="208" y="169"/>
                    </a:cubicBezTo>
                    <a:cubicBezTo>
                      <a:pt x="208" y="164"/>
                      <a:pt x="203" y="159"/>
                      <a:pt x="198" y="159"/>
                    </a:cubicBezTo>
                    <a:close/>
                    <a:moveTo>
                      <a:pt x="283" y="194"/>
                    </a:moveTo>
                    <a:cubicBezTo>
                      <a:pt x="288" y="194"/>
                      <a:pt x="292" y="190"/>
                      <a:pt x="292" y="184"/>
                    </a:cubicBezTo>
                    <a:cubicBezTo>
                      <a:pt x="292" y="169"/>
                      <a:pt x="292" y="169"/>
                      <a:pt x="292" y="169"/>
                    </a:cubicBezTo>
                    <a:cubicBezTo>
                      <a:pt x="292" y="164"/>
                      <a:pt x="288" y="159"/>
                      <a:pt x="283" y="159"/>
                    </a:cubicBezTo>
                    <a:cubicBezTo>
                      <a:pt x="277" y="159"/>
                      <a:pt x="273" y="164"/>
                      <a:pt x="273" y="169"/>
                    </a:cubicBezTo>
                    <a:cubicBezTo>
                      <a:pt x="273" y="184"/>
                      <a:pt x="273" y="184"/>
                      <a:pt x="273" y="184"/>
                    </a:cubicBezTo>
                    <a:cubicBezTo>
                      <a:pt x="273" y="190"/>
                      <a:pt x="277" y="194"/>
                      <a:pt x="283" y="194"/>
                    </a:cubicBezTo>
                    <a:close/>
                    <a:moveTo>
                      <a:pt x="318" y="194"/>
                    </a:moveTo>
                    <a:cubicBezTo>
                      <a:pt x="324" y="194"/>
                      <a:pt x="328" y="190"/>
                      <a:pt x="328" y="184"/>
                    </a:cubicBezTo>
                    <a:cubicBezTo>
                      <a:pt x="328" y="169"/>
                      <a:pt x="328" y="169"/>
                      <a:pt x="328" y="169"/>
                    </a:cubicBezTo>
                    <a:cubicBezTo>
                      <a:pt x="328" y="164"/>
                      <a:pt x="324" y="159"/>
                      <a:pt x="318" y="159"/>
                    </a:cubicBezTo>
                    <a:cubicBezTo>
                      <a:pt x="313" y="159"/>
                      <a:pt x="309" y="164"/>
                      <a:pt x="309" y="169"/>
                    </a:cubicBezTo>
                    <a:cubicBezTo>
                      <a:pt x="309" y="184"/>
                      <a:pt x="309" y="184"/>
                      <a:pt x="309" y="184"/>
                    </a:cubicBezTo>
                    <a:cubicBezTo>
                      <a:pt x="309" y="190"/>
                      <a:pt x="313" y="194"/>
                      <a:pt x="318" y="194"/>
                    </a:cubicBezTo>
                    <a:close/>
                    <a:moveTo>
                      <a:pt x="354" y="194"/>
                    </a:moveTo>
                    <a:cubicBezTo>
                      <a:pt x="359" y="194"/>
                      <a:pt x="364" y="190"/>
                      <a:pt x="364" y="184"/>
                    </a:cubicBezTo>
                    <a:cubicBezTo>
                      <a:pt x="364" y="169"/>
                      <a:pt x="364" y="169"/>
                      <a:pt x="364" y="169"/>
                    </a:cubicBezTo>
                    <a:cubicBezTo>
                      <a:pt x="364" y="164"/>
                      <a:pt x="359" y="159"/>
                      <a:pt x="354" y="159"/>
                    </a:cubicBezTo>
                    <a:cubicBezTo>
                      <a:pt x="349" y="159"/>
                      <a:pt x="345" y="164"/>
                      <a:pt x="345" y="169"/>
                    </a:cubicBezTo>
                    <a:cubicBezTo>
                      <a:pt x="345" y="184"/>
                      <a:pt x="345" y="184"/>
                      <a:pt x="345" y="184"/>
                    </a:cubicBezTo>
                    <a:cubicBezTo>
                      <a:pt x="345" y="190"/>
                      <a:pt x="349" y="194"/>
                      <a:pt x="354" y="19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grpSp>
        <p:nvGrpSpPr>
          <p:cNvPr id="43" name="Group 34"/>
          <p:cNvGrpSpPr>
            <a:grpSpLocks noChangeAspect="1"/>
          </p:cNvGrpSpPr>
          <p:nvPr/>
        </p:nvGrpSpPr>
        <p:grpSpPr bwMode="auto">
          <a:xfrm>
            <a:off x="3275013" y="3683000"/>
            <a:ext cx="360362" cy="360363"/>
            <a:chOff x="2514" y="1162"/>
            <a:chExt cx="680" cy="680"/>
          </a:xfrm>
        </p:grpSpPr>
        <p:sp>
          <p:nvSpPr>
            <p:cNvPr id="44" name="Oval 35"/>
            <p:cNvSpPr>
              <a:spLocks noChangeAspect="1" noChangeArrowheads="1"/>
            </p:cNvSpPr>
            <p:nvPr/>
          </p:nvSpPr>
          <p:spPr bwMode="gray">
            <a:xfrm>
              <a:off x="2514" y="1162"/>
              <a:ext cx="680" cy="680"/>
            </a:xfrm>
            <a:prstGeom prst="ellipse">
              <a:avLst/>
            </a:prstGeom>
            <a:solidFill>
              <a:schemeClr val="bg1">
                <a:alpha val="25098"/>
              </a:schemeClr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  <p:grpSp>
          <p:nvGrpSpPr>
            <p:cNvPr id="45" name="Group 36"/>
            <p:cNvGrpSpPr>
              <a:grpSpLocks noChangeAspect="1"/>
            </p:cNvGrpSpPr>
            <p:nvPr/>
          </p:nvGrpSpPr>
          <p:grpSpPr bwMode="auto">
            <a:xfrm>
              <a:off x="2678" y="1276"/>
              <a:ext cx="351" cy="452"/>
              <a:chOff x="8817" y="1559"/>
              <a:chExt cx="933" cy="1201"/>
            </a:xfrm>
          </p:grpSpPr>
          <p:sp>
            <p:nvSpPr>
              <p:cNvPr id="46" name="Freeform 37"/>
              <p:cNvSpPr>
                <a:spLocks noChangeAspect="1"/>
              </p:cNvSpPr>
              <p:nvPr/>
            </p:nvSpPr>
            <p:spPr bwMode="gray">
              <a:xfrm>
                <a:off x="8867" y="1607"/>
                <a:ext cx="836" cy="1105"/>
              </a:xfrm>
              <a:custGeom>
                <a:avLst/>
                <a:gdLst>
                  <a:gd name="T0" fmla="*/ 353 w 354"/>
                  <a:gd name="T1" fmla="*/ 114 h 468"/>
                  <a:gd name="T2" fmla="*/ 314 w 354"/>
                  <a:gd name="T3" fmla="*/ 89 h 468"/>
                  <a:gd name="T4" fmla="*/ 174 w 354"/>
                  <a:gd name="T5" fmla="*/ 130 h 468"/>
                  <a:gd name="T6" fmla="*/ 174 w 354"/>
                  <a:gd name="T7" fmla="*/ 130 h 468"/>
                  <a:gd name="T8" fmla="*/ 172 w 354"/>
                  <a:gd name="T9" fmla="*/ 130 h 468"/>
                  <a:gd name="T10" fmla="*/ 171 w 354"/>
                  <a:gd name="T11" fmla="*/ 128 h 468"/>
                  <a:gd name="T12" fmla="*/ 111 w 354"/>
                  <a:gd name="T13" fmla="*/ 0 h 468"/>
                  <a:gd name="T14" fmla="*/ 100 w 354"/>
                  <a:gd name="T15" fmla="*/ 2 h 468"/>
                  <a:gd name="T16" fmla="*/ 88 w 354"/>
                  <a:gd name="T17" fmla="*/ 18 h 468"/>
                  <a:gd name="T18" fmla="*/ 156 w 354"/>
                  <a:gd name="T19" fmla="*/ 135 h 468"/>
                  <a:gd name="T20" fmla="*/ 3 w 354"/>
                  <a:gd name="T21" fmla="*/ 214 h 468"/>
                  <a:gd name="T22" fmla="*/ 6 w 354"/>
                  <a:gd name="T23" fmla="*/ 239 h 468"/>
                  <a:gd name="T24" fmla="*/ 29 w 354"/>
                  <a:gd name="T25" fmla="*/ 252 h 468"/>
                  <a:gd name="T26" fmla="*/ 157 w 354"/>
                  <a:gd name="T27" fmla="*/ 159 h 468"/>
                  <a:gd name="T28" fmla="*/ 138 w 354"/>
                  <a:gd name="T29" fmla="*/ 462 h 468"/>
                  <a:gd name="T30" fmla="*/ 150 w 354"/>
                  <a:gd name="T31" fmla="*/ 468 h 468"/>
                  <a:gd name="T32" fmla="*/ 194 w 354"/>
                  <a:gd name="T33" fmla="*/ 468 h 468"/>
                  <a:gd name="T34" fmla="*/ 205 w 354"/>
                  <a:gd name="T35" fmla="*/ 463 h 468"/>
                  <a:gd name="T36" fmla="*/ 186 w 354"/>
                  <a:gd name="T37" fmla="*/ 184 h 468"/>
                  <a:gd name="T38" fmla="*/ 197 w 354"/>
                  <a:gd name="T39" fmla="*/ 184 h 468"/>
                  <a:gd name="T40" fmla="*/ 189 w 354"/>
                  <a:gd name="T41" fmla="*/ 155 h 468"/>
                  <a:gd name="T42" fmla="*/ 180 w 354"/>
                  <a:gd name="T43" fmla="*/ 147 h 468"/>
                  <a:gd name="T44" fmla="*/ 269 w 354"/>
                  <a:gd name="T45" fmla="*/ 154 h 468"/>
                  <a:gd name="T46" fmla="*/ 346 w 354"/>
                  <a:gd name="T47" fmla="*/ 135 h 468"/>
                  <a:gd name="T48" fmla="*/ 353 w 354"/>
                  <a:gd name="T49" fmla="*/ 114 h 46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54" h="468">
                    <a:moveTo>
                      <a:pt x="353" y="114"/>
                    </a:moveTo>
                    <a:cubicBezTo>
                      <a:pt x="351" y="104"/>
                      <a:pt x="345" y="89"/>
                      <a:pt x="314" y="89"/>
                    </a:cubicBezTo>
                    <a:cubicBezTo>
                      <a:pt x="265" y="89"/>
                      <a:pt x="178" y="128"/>
                      <a:pt x="174" y="130"/>
                    </a:cubicBezTo>
                    <a:cubicBezTo>
                      <a:pt x="174" y="130"/>
                      <a:pt x="174" y="130"/>
                      <a:pt x="174" y="130"/>
                    </a:cubicBezTo>
                    <a:cubicBezTo>
                      <a:pt x="172" y="130"/>
                      <a:pt x="172" y="130"/>
                      <a:pt x="172" y="130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167" y="98"/>
                      <a:pt x="148" y="0"/>
                      <a:pt x="111" y="0"/>
                    </a:cubicBezTo>
                    <a:cubicBezTo>
                      <a:pt x="107" y="0"/>
                      <a:pt x="104" y="0"/>
                      <a:pt x="100" y="2"/>
                    </a:cubicBezTo>
                    <a:cubicBezTo>
                      <a:pt x="94" y="5"/>
                      <a:pt x="89" y="11"/>
                      <a:pt x="88" y="18"/>
                    </a:cubicBezTo>
                    <a:cubicBezTo>
                      <a:pt x="82" y="51"/>
                      <a:pt x="142" y="120"/>
                      <a:pt x="156" y="135"/>
                    </a:cubicBezTo>
                    <a:cubicBezTo>
                      <a:pt x="138" y="139"/>
                      <a:pt x="19" y="174"/>
                      <a:pt x="3" y="214"/>
                    </a:cubicBezTo>
                    <a:cubicBezTo>
                      <a:pt x="0" y="223"/>
                      <a:pt x="1" y="231"/>
                      <a:pt x="6" y="239"/>
                    </a:cubicBezTo>
                    <a:cubicBezTo>
                      <a:pt x="11" y="247"/>
                      <a:pt x="19" y="252"/>
                      <a:pt x="29" y="252"/>
                    </a:cubicBezTo>
                    <a:cubicBezTo>
                      <a:pt x="67" y="252"/>
                      <a:pt x="132" y="185"/>
                      <a:pt x="157" y="159"/>
                    </a:cubicBezTo>
                    <a:cubicBezTo>
                      <a:pt x="144" y="234"/>
                      <a:pt x="114" y="433"/>
                      <a:pt x="138" y="462"/>
                    </a:cubicBezTo>
                    <a:cubicBezTo>
                      <a:pt x="142" y="467"/>
                      <a:pt x="147" y="468"/>
                      <a:pt x="150" y="468"/>
                    </a:cubicBezTo>
                    <a:cubicBezTo>
                      <a:pt x="194" y="468"/>
                      <a:pt x="194" y="468"/>
                      <a:pt x="194" y="468"/>
                    </a:cubicBezTo>
                    <a:cubicBezTo>
                      <a:pt x="198" y="468"/>
                      <a:pt x="202" y="466"/>
                      <a:pt x="205" y="463"/>
                    </a:cubicBezTo>
                    <a:cubicBezTo>
                      <a:pt x="224" y="439"/>
                      <a:pt x="201" y="277"/>
                      <a:pt x="186" y="184"/>
                    </a:cubicBezTo>
                    <a:cubicBezTo>
                      <a:pt x="190" y="186"/>
                      <a:pt x="194" y="186"/>
                      <a:pt x="197" y="184"/>
                    </a:cubicBezTo>
                    <a:cubicBezTo>
                      <a:pt x="202" y="180"/>
                      <a:pt x="198" y="167"/>
                      <a:pt x="189" y="155"/>
                    </a:cubicBezTo>
                    <a:cubicBezTo>
                      <a:pt x="186" y="152"/>
                      <a:pt x="183" y="149"/>
                      <a:pt x="180" y="147"/>
                    </a:cubicBezTo>
                    <a:cubicBezTo>
                      <a:pt x="192" y="149"/>
                      <a:pt x="231" y="154"/>
                      <a:pt x="269" y="154"/>
                    </a:cubicBezTo>
                    <a:cubicBezTo>
                      <a:pt x="310" y="154"/>
                      <a:pt x="335" y="148"/>
                      <a:pt x="346" y="135"/>
                    </a:cubicBezTo>
                    <a:cubicBezTo>
                      <a:pt x="352" y="129"/>
                      <a:pt x="354" y="122"/>
                      <a:pt x="353" y="1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47" name="Freeform 38"/>
              <p:cNvSpPr>
                <a:spLocks noChangeAspect="1" noEditPoints="1"/>
              </p:cNvSpPr>
              <p:nvPr/>
            </p:nvSpPr>
            <p:spPr bwMode="gray">
              <a:xfrm>
                <a:off x="8817" y="1559"/>
                <a:ext cx="933" cy="1201"/>
              </a:xfrm>
              <a:custGeom>
                <a:avLst/>
                <a:gdLst>
                  <a:gd name="T0" fmla="*/ 335 w 395"/>
                  <a:gd name="T1" fmla="*/ 89 h 508"/>
                  <a:gd name="T2" fmla="*/ 193 w 395"/>
                  <a:gd name="T3" fmla="*/ 66 h 508"/>
                  <a:gd name="T4" fmla="*/ 112 w 395"/>
                  <a:gd name="T5" fmla="*/ 4 h 508"/>
                  <a:gd name="T6" fmla="*/ 119 w 395"/>
                  <a:gd name="T7" fmla="*/ 115 h 508"/>
                  <a:gd name="T8" fmla="*/ 92 w 395"/>
                  <a:gd name="T9" fmla="*/ 163 h 508"/>
                  <a:gd name="T10" fmla="*/ 10 w 395"/>
                  <a:gd name="T11" fmla="*/ 270 h 508"/>
                  <a:gd name="T12" fmla="*/ 148 w 395"/>
                  <a:gd name="T13" fmla="*/ 236 h 508"/>
                  <a:gd name="T14" fmla="*/ 144 w 395"/>
                  <a:gd name="T15" fmla="*/ 495 h 508"/>
                  <a:gd name="T16" fmla="*/ 215 w 395"/>
                  <a:gd name="T17" fmla="*/ 508 h 508"/>
                  <a:gd name="T18" fmla="*/ 230 w 395"/>
                  <a:gd name="T19" fmla="*/ 221 h 508"/>
                  <a:gd name="T20" fmla="*/ 240 w 395"/>
                  <a:gd name="T21" fmla="*/ 201 h 508"/>
                  <a:gd name="T22" fmla="*/ 290 w 395"/>
                  <a:gd name="T23" fmla="*/ 194 h 508"/>
                  <a:gd name="T24" fmla="*/ 393 w 395"/>
                  <a:gd name="T25" fmla="*/ 131 h 508"/>
                  <a:gd name="T26" fmla="*/ 290 w 395"/>
                  <a:gd name="T27" fmla="*/ 174 h 508"/>
                  <a:gd name="T28" fmla="*/ 210 w 395"/>
                  <a:gd name="T29" fmla="*/ 175 h 508"/>
                  <a:gd name="T30" fmla="*/ 213 w 395"/>
                  <a:gd name="T31" fmla="*/ 206 h 508"/>
                  <a:gd name="T32" fmla="*/ 226 w 395"/>
                  <a:gd name="T33" fmla="*/ 483 h 508"/>
                  <a:gd name="T34" fmla="*/ 171 w 395"/>
                  <a:gd name="T35" fmla="*/ 488 h 508"/>
                  <a:gd name="T36" fmla="*/ 178 w 395"/>
                  <a:gd name="T37" fmla="*/ 179 h 508"/>
                  <a:gd name="T38" fmla="*/ 27 w 395"/>
                  <a:gd name="T39" fmla="*/ 259 h 508"/>
                  <a:gd name="T40" fmla="*/ 177 w 395"/>
                  <a:gd name="T41" fmla="*/ 155 h 508"/>
                  <a:gd name="T42" fmla="*/ 121 w 395"/>
                  <a:gd name="T43" fmla="*/ 22 h 508"/>
                  <a:gd name="T44" fmla="*/ 192 w 395"/>
                  <a:gd name="T45" fmla="*/ 148 h 508"/>
                  <a:gd name="T46" fmla="*/ 195 w 395"/>
                  <a:gd name="T47" fmla="*/ 150 h 508"/>
                  <a:gd name="T48" fmla="*/ 335 w 395"/>
                  <a:gd name="T49" fmla="*/ 109 h 508"/>
                  <a:gd name="T50" fmla="*/ 367 w 395"/>
                  <a:gd name="T51" fmla="*/ 155 h 508"/>
                  <a:gd name="T52" fmla="*/ 42 w 395"/>
                  <a:gd name="T53" fmla="*/ 250 h 508"/>
                  <a:gd name="T54" fmla="*/ 151 w 395"/>
                  <a:gd name="T55" fmla="*/ 181 h 508"/>
                  <a:gd name="T56" fmla="*/ 132 w 395"/>
                  <a:gd name="T57" fmla="*/ 37 h 508"/>
                  <a:gd name="T58" fmla="*/ 126 w 395"/>
                  <a:gd name="T59" fmla="*/ 42 h 508"/>
                  <a:gd name="T60" fmla="*/ 132 w 395"/>
                  <a:gd name="T61" fmla="*/ 37 h 508"/>
                  <a:gd name="T62" fmla="*/ 213 w 395"/>
                  <a:gd name="T63" fmla="*/ 470 h 508"/>
                  <a:gd name="T64" fmla="*/ 172 w 395"/>
                  <a:gd name="T65" fmla="*/ 470 h 508"/>
                  <a:gd name="T66" fmla="*/ 233 w 395"/>
                  <a:gd name="T67" fmla="*/ 153 h 508"/>
                  <a:gd name="T68" fmla="*/ 354 w 395"/>
                  <a:gd name="T69" fmla="*/ 143 h 508"/>
                  <a:gd name="T70" fmla="*/ 335 w 395"/>
                  <a:gd name="T71" fmla="*/ 127 h 50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95" h="508">
                    <a:moveTo>
                      <a:pt x="393" y="131"/>
                    </a:moveTo>
                    <a:cubicBezTo>
                      <a:pt x="392" y="121"/>
                      <a:pt x="384" y="89"/>
                      <a:pt x="335" y="89"/>
                    </a:cubicBezTo>
                    <a:cubicBezTo>
                      <a:pt x="297" y="89"/>
                      <a:pt x="241" y="109"/>
                      <a:pt x="208" y="122"/>
                    </a:cubicBezTo>
                    <a:cubicBezTo>
                      <a:pt x="205" y="106"/>
                      <a:pt x="200" y="85"/>
                      <a:pt x="193" y="66"/>
                    </a:cubicBezTo>
                    <a:cubicBezTo>
                      <a:pt x="187" y="49"/>
                      <a:pt x="170" y="0"/>
                      <a:pt x="132" y="0"/>
                    </a:cubicBezTo>
                    <a:cubicBezTo>
                      <a:pt x="125" y="0"/>
                      <a:pt x="119" y="1"/>
                      <a:pt x="112" y="4"/>
                    </a:cubicBezTo>
                    <a:cubicBezTo>
                      <a:pt x="100" y="10"/>
                      <a:pt x="92" y="21"/>
                      <a:pt x="89" y="35"/>
                    </a:cubicBezTo>
                    <a:cubicBezTo>
                      <a:pt x="85" y="55"/>
                      <a:pt x="95" y="80"/>
                      <a:pt x="119" y="115"/>
                    </a:cubicBezTo>
                    <a:cubicBezTo>
                      <a:pt x="126" y="126"/>
                      <a:pt x="134" y="136"/>
                      <a:pt x="141" y="145"/>
                    </a:cubicBezTo>
                    <a:cubicBezTo>
                      <a:pt x="127" y="149"/>
                      <a:pt x="110" y="155"/>
                      <a:pt x="92" y="163"/>
                    </a:cubicBezTo>
                    <a:cubicBezTo>
                      <a:pt x="43" y="183"/>
                      <a:pt x="15" y="204"/>
                      <a:pt x="6" y="227"/>
                    </a:cubicBezTo>
                    <a:cubicBezTo>
                      <a:pt x="0" y="242"/>
                      <a:pt x="2" y="257"/>
                      <a:pt x="10" y="270"/>
                    </a:cubicBezTo>
                    <a:cubicBezTo>
                      <a:pt x="19" y="284"/>
                      <a:pt x="33" y="292"/>
                      <a:pt x="50" y="292"/>
                    </a:cubicBezTo>
                    <a:cubicBezTo>
                      <a:pt x="78" y="292"/>
                      <a:pt x="115" y="266"/>
                      <a:pt x="148" y="236"/>
                    </a:cubicBezTo>
                    <a:cubicBezTo>
                      <a:pt x="144" y="269"/>
                      <a:pt x="138" y="309"/>
                      <a:pt x="135" y="346"/>
                    </a:cubicBezTo>
                    <a:cubicBezTo>
                      <a:pt x="124" y="455"/>
                      <a:pt x="133" y="483"/>
                      <a:pt x="144" y="495"/>
                    </a:cubicBezTo>
                    <a:cubicBezTo>
                      <a:pt x="151" y="503"/>
                      <a:pt x="161" y="508"/>
                      <a:pt x="171" y="508"/>
                    </a:cubicBezTo>
                    <a:cubicBezTo>
                      <a:pt x="215" y="508"/>
                      <a:pt x="215" y="508"/>
                      <a:pt x="215" y="508"/>
                    </a:cubicBezTo>
                    <a:cubicBezTo>
                      <a:pt x="225" y="508"/>
                      <a:pt x="234" y="503"/>
                      <a:pt x="241" y="496"/>
                    </a:cubicBezTo>
                    <a:cubicBezTo>
                      <a:pt x="249" y="485"/>
                      <a:pt x="269" y="462"/>
                      <a:pt x="230" y="221"/>
                    </a:cubicBezTo>
                    <a:cubicBezTo>
                      <a:pt x="230" y="220"/>
                      <a:pt x="230" y="220"/>
                      <a:pt x="231" y="220"/>
                    </a:cubicBezTo>
                    <a:cubicBezTo>
                      <a:pt x="236" y="215"/>
                      <a:pt x="239" y="208"/>
                      <a:pt x="240" y="201"/>
                    </a:cubicBezTo>
                    <a:cubicBezTo>
                      <a:pt x="240" y="198"/>
                      <a:pt x="240" y="195"/>
                      <a:pt x="240" y="192"/>
                    </a:cubicBezTo>
                    <a:cubicBezTo>
                      <a:pt x="255" y="193"/>
                      <a:pt x="272" y="194"/>
                      <a:pt x="290" y="194"/>
                    </a:cubicBezTo>
                    <a:cubicBezTo>
                      <a:pt x="338" y="194"/>
                      <a:pt x="367" y="186"/>
                      <a:pt x="382" y="168"/>
                    </a:cubicBezTo>
                    <a:cubicBezTo>
                      <a:pt x="391" y="158"/>
                      <a:pt x="395" y="145"/>
                      <a:pt x="393" y="131"/>
                    </a:cubicBezTo>
                    <a:close/>
                    <a:moveTo>
                      <a:pt x="367" y="155"/>
                    </a:moveTo>
                    <a:cubicBezTo>
                      <a:pt x="356" y="168"/>
                      <a:pt x="331" y="174"/>
                      <a:pt x="290" y="174"/>
                    </a:cubicBezTo>
                    <a:cubicBezTo>
                      <a:pt x="252" y="174"/>
                      <a:pt x="213" y="169"/>
                      <a:pt x="201" y="167"/>
                    </a:cubicBezTo>
                    <a:cubicBezTo>
                      <a:pt x="204" y="169"/>
                      <a:pt x="207" y="172"/>
                      <a:pt x="210" y="175"/>
                    </a:cubicBezTo>
                    <a:cubicBezTo>
                      <a:pt x="219" y="187"/>
                      <a:pt x="223" y="200"/>
                      <a:pt x="218" y="204"/>
                    </a:cubicBezTo>
                    <a:cubicBezTo>
                      <a:pt x="217" y="205"/>
                      <a:pt x="215" y="206"/>
                      <a:pt x="213" y="206"/>
                    </a:cubicBezTo>
                    <a:cubicBezTo>
                      <a:pt x="211" y="206"/>
                      <a:pt x="209" y="205"/>
                      <a:pt x="207" y="204"/>
                    </a:cubicBezTo>
                    <a:cubicBezTo>
                      <a:pt x="222" y="297"/>
                      <a:pt x="245" y="459"/>
                      <a:pt x="226" y="483"/>
                    </a:cubicBezTo>
                    <a:cubicBezTo>
                      <a:pt x="223" y="486"/>
                      <a:pt x="219" y="488"/>
                      <a:pt x="215" y="488"/>
                    </a:cubicBezTo>
                    <a:cubicBezTo>
                      <a:pt x="171" y="488"/>
                      <a:pt x="171" y="488"/>
                      <a:pt x="171" y="488"/>
                    </a:cubicBezTo>
                    <a:cubicBezTo>
                      <a:pt x="168" y="488"/>
                      <a:pt x="163" y="487"/>
                      <a:pt x="159" y="482"/>
                    </a:cubicBezTo>
                    <a:cubicBezTo>
                      <a:pt x="135" y="453"/>
                      <a:pt x="165" y="254"/>
                      <a:pt x="178" y="179"/>
                    </a:cubicBezTo>
                    <a:cubicBezTo>
                      <a:pt x="153" y="205"/>
                      <a:pt x="88" y="272"/>
                      <a:pt x="50" y="272"/>
                    </a:cubicBezTo>
                    <a:cubicBezTo>
                      <a:pt x="40" y="272"/>
                      <a:pt x="32" y="267"/>
                      <a:pt x="27" y="259"/>
                    </a:cubicBezTo>
                    <a:cubicBezTo>
                      <a:pt x="22" y="251"/>
                      <a:pt x="21" y="243"/>
                      <a:pt x="24" y="234"/>
                    </a:cubicBezTo>
                    <a:cubicBezTo>
                      <a:pt x="40" y="194"/>
                      <a:pt x="159" y="159"/>
                      <a:pt x="177" y="155"/>
                    </a:cubicBezTo>
                    <a:cubicBezTo>
                      <a:pt x="163" y="140"/>
                      <a:pt x="103" y="71"/>
                      <a:pt x="109" y="38"/>
                    </a:cubicBezTo>
                    <a:cubicBezTo>
                      <a:pt x="110" y="31"/>
                      <a:pt x="115" y="25"/>
                      <a:pt x="121" y="22"/>
                    </a:cubicBezTo>
                    <a:cubicBezTo>
                      <a:pt x="125" y="20"/>
                      <a:pt x="128" y="20"/>
                      <a:pt x="132" y="20"/>
                    </a:cubicBezTo>
                    <a:cubicBezTo>
                      <a:pt x="169" y="20"/>
                      <a:pt x="188" y="118"/>
                      <a:pt x="192" y="148"/>
                    </a:cubicBezTo>
                    <a:cubicBezTo>
                      <a:pt x="193" y="150"/>
                      <a:pt x="193" y="150"/>
                      <a:pt x="193" y="150"/>
                    </a:cubicBezTo>
                    <a:cubicBezTo>
                      <a:pt x="195" y="150"/>
                      <a:pt x="195" y="150"/>
                      <a:pt x="195" y="150"/>
                    </a:cubicBezTo>
                    <a:cubicBezTo>
                      <a:pt x="195" y="150"/>
                      <a:pt x="195" y="150"/>
                      <a:pt x="195" y="150"/>
                    </a:cubicBezTo>
                    <a:cubicBezTo>
                      <a:pt x="199" y="148"/>
                      <a:pt x="286" y="109"/>
                      <a:pt x="335" y="109"/>
                    </a:cubicBezTo>
                    <a:cubicBezTo>
                      <a:pt x="366" y="109"/>
                      <a:pt x="372" y="124"/>
                      <a:pt x="374" y="134"/>
                    </a:cubicBezTo>
                    <a:cubicBezTo>
                      <a:pt x="375" y="142"/>
                      <a:pt x="373" y="149"/>
                      <a:pt x="367" y="155"/>
                    </a:cubicBezTo>
                    <a:close/>
                    <a:moveTo>
                      <a:pt x="41" y="241"/>
                    </a:moveTo>
                    <a:cubicBezTo>
                      <a:pt x="40" y="244"/>
                      <a:pt x="40" y="247"/>
                      <a:pt x="42" y="250"/>
                    </a:cubicBezTo>
                    <a:cubicBezTo>
                      <a:pt x="44" y="253"/>
                      <a:pt x="46" y="254"/>
                      <a:pt x="50" y="254"/>
                    </a:cubicBezTo>
                    <a:cubicBezTo>
                      <a:pt x="72" y="254"/>
                      <a:pt x="117" y="216"/>
                      <a:pt x="151" y="181"/>
                    </a:cubicBezTo>
                    <a:cubicBezTo>
                      <a:pt x="104" y="197"/>
                      <a:pt x="49" y="221"/>
                      <a:pt x="41" y="241"/>
                    </a:cubicBezTo>
                    <a:close/>
                    <a:moveTo>
                      <a:pt x="132" y="37"/>
                    </a:moveTo>
                    <a:cubicBezTo>
                      <a:pt x="131" y="37"/>
                      <a:pt x="130" y="37"/>
                      <a:pt x="129" y="38"/>
                    </a:cubicBezTo>
                    <a:cubicBezTo>
                      <a:pt x="127" y="39"/>
                      <a:pt x="127" y="40"/>
                      <a:pt x="126" y="42"/>
                    </a:cubicBezTo>
                    <a:cubicBezTo>
                      <a:pt x="124" y="56"/>
                      <a:pt x="145" y="89"/>
                      <a:pt x="169" y="118"/>
                    </a:cubicBezTo>
                    <a:cubicBezTo>
                      <a:pt x="158" y="75"/>
                      <a:pt x="143" y="37"/>
                      <a:pt x="132" y="37"/>
                    </a:cubicBezTo>
                    <a:close/>
                    <a:moveTo>
                      <a:pt x="172" y="470"/>
                    </a:moveTo>
                    <a:cubicBezTo>
                      <a:pt x="213" y="470"/>
                      <a:pt x="213" y="470"/>
                      <a:pt x="213" y="470"/>
                    </a:cubicBezTo>
                    <a:cubicBezTo>
                      <a:pt x="223" y="452"/>
                      <a:pt x="210" y="334"/>
                      <a:pt x="190" y="212"/>
                    </a:cubicBezTo>
                    <a:cubicBezTo>
                      <a:pt x="171" y="334"/>
                      <a:pt x="160" y="455"/>
                      <a:pt x="172" y="470"/>
                    </a:cubicBezTo>
                    <a:close/>
                    <a:moveTo>
                      <a:pt x="335" y="127"/>
                    </a:moveTo>
                    <a:cubicBezTo>
                      <a:pt x="307" y="127"/>
                      <a:pt x="263" y="142"/>
                      <a:pt x="233" y="153"/>
                    </a:cubicBezTo>
                    <a:cubicBezTo>
                      <a:pt x="249" y="155"/>
                      <a:pt x="270" y="156"/>
                      <a:pt x="290" y="156"/>
                    </a:cubicBezTo>
                    <a:cubicBezTo>
                      <a:pt x="336" y="156"/>
                      <a:pt x="350" y="148"/>
                      <a:pt x="354" y="143"/>
                    </a:cubicBezTo>
                    <a:cubicBezTo>
                      <a:pt x="356" y="141"/>
                      <a:pt x="357" y="139"/>
                      <a:pt x="356" y="136"/>
                    </a:cubicBezTo>
                    <a:cubicBezTo>
                      <a:pt x="356" y="134"/>
                      <a:pt x="355" y="127"/>
                      <a:pt x="335" y="127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grpSp>
        <p:nvGrpSpPr>
          <p:cNvPr id="48" name="Group 29"/>
          <p:cNvGrpSpPr>
            <a:grpSpLocks noChangeAspect="1"/>
          </p:cNvGrpSpPr>
          <p:nvPr/>
        </p:nvGrpSpPr>
        <p:grpSpPr bwMode="auto">
          <a:xfrm>
            <a:off x="2447925" y="4043363"/>
            <a:ext cx="360363" cy="360362"/>
            <a:chOff x="2514" y="1978"/>
            <a:chExt cx="680" cy="680"/>
          </a:xfrm>
        </p:grpSpPr>
        <p:sp>
          <p:nvSpPr>
            <p:cNvPr id="49" name="Oval 30"/>
            <p:cNvSpPr>
              <a:spLocks noChangeAspect="1" noChangeArrowheads="1"/>
            </p:cNvSpPr>
            <p:nvPr/>
          </p:nvSpPr>
          <p:spPr bwMode="gray">
            <a:xfrm>
              <a:off x="2514" y="1978"/>
              <a:ext cx="680" cy="680"/>
            </a:xfrm>
            <a:prstGeom prst="ellipse">
              <a:avLst/>
            </a:prstGeom>
            <a:solidFill>
              <a:schemeClr val="bg1">
                <a:alpha val="25098"/>
              </a:schemeClr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  <p:grpSp>
          <p:nvGrpSpPr>
            <p:cNvPr id="50" name="Group 31"/>
            <p:cNvGrpSpPr>
              <a:grpSpLocks noChangeAspect="1"/>
            </p:cNvGrpSpPr>
            <p:nvPr/>
          </p:nvGrpSpPr>
          <p:grpSpPr bwMode="auto">
            <a:xfrm>
              <a:off x="2695" y="2091"/>
              <a:ext cx="317" cy="453"/>
              <a:chOff x="5874" y="1614"/>
              <a:chExt cx="763" cy="1089"/>
            </a:xfrm>
          </p:grpSpPr>
          <p:sp>
            <p:nvSpPr>
              <p:cNvPr id="51" name="Freeform 32"/>
              <p:cNvSpPr>
                <a:spLocks noChangeAspect="1"/>
              </p:cNvSpPr>
              <p:nvPr/>
            </p:nvSpPr>
            <p:spPr bwMode="gray">
              <a:xfrm>
                <a:off x="5874" y="1614"/>
                <a:ext cx="763" cy="1089"/>
              </a:xfrm>
              <a:custGeom>
                <a:avLst/>
                <a:gdLst>
                  <a:gd name="T0" fmla="*/ 161 w 323"/>
                  <a:gd name="T1" fmla="*/ 461 h 461"/>
                  <a:gd name="T2" fmla="*/ 129 w 323"/>
                  <a:gd name="T3" fmla="*/ 449 h 461"/>
                  <a:gd name="T4" fmla="*/ 119 w 323"/>
                  <a:gd name="T5" fmla="*/ 449 h 461"/>
                  <a:gd name="T6" fmla="*/ 60 w 323"/>
                  <a:gd name="T7" fmla="*/ 390 h 461"/>
                  <a:gd name="T8" fmla="*/ 64 w 323"/>
                  <a:gd name="T9" fmla="*/ 369 h 461"/>
                  <a:gd name="T10" fmla="*/ 60 w 323"/>
                  <a:gd name="T11" fmla="*/ 348 h 461"/>
                  <a:gd name="T12" fmla="*/ 68 w 323"/>
                  <a:gd name="T13" fmla="*/ 319 h 461"/>
                  <a:gd name="T14" fmla="*/ 68 w 323"/>
                  <a:gd name="T15" fmla="*/ 312 h 461"/>
                  <a:gd name="T16" fmla="*/ 55 w 323"/>
                  <a:gd name="T17" fmla="*/ 288 h 461"/>
                  <a:gd name="T18" fmla="*/ 0 w 323"/>
                  <a:gd name="T19" fmla="*/ 161 h 461"/>
                  <a:gd name="T20" fmla="*/ 161 w 323"/>
                  <a:gd name="T21" fmla="*/ 0 h 461"/>
                  <a:gd name="T22" fmla="*/ 323 w 323"/>
                  <a:gd name="T23" fmla="*/ 161 h 461"/>
                  <a:gd name="T24" fmla="*/ 267 w 323"/>
                  <a:gd name="T25" fmla="*/ 288 h 461"/>
                  <a:gd name="T26" fmla="*/ 255 w 323"/>
                  <a:gd name="T27" fmla="*/ 312 h 461"/>
                  <a:gd name="T28" fmla="*/ 255 w 323"/>
                  <a:gd name="T29" fmla="*/ 319 h 461"/>
                  <a:gd name="T30" fmla="*/ 263 w 323"/>
                  <a:gd name="T31" fmla="*/ 348 h 461"/>
                  <a:gd name="T32" fmla="*/ 259 w 323"/>
                  <a:gd name="T33" fmla="*/ 369 h 461"/>
                  <a:gd name="T34" fmla="*/ 263 w 323"/>
                  <a:gd name="T35" fmla="*/ 390 h 461"/>
                  <a:gd name="T36" fmla="*/ 203 w 323"/>
                  <a:gd name="T37" fmla="*/ 449 h 461"/>
                  <a:gd name="T38" fmla="*/ 194 w 323"/>
                  <a:gd name="T39" fmla="*/ 449 h 461"/>
                  <a:gd name="T40" fmla="*/ 161 w 323"/>
                  <a:gd name="T41" fmla="*/ 461 h 46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23" h="461">
                    <a:moveTo>
                      <a:pt x="161" y="461"/>
                    </a:moveTo>
                    <a:cubicBezTo>
                      <a:pt x="149" y="461"/>
                      <a:pt x="138" y="457"/>
                      <a:pt x="129" y="449"/>
                    </a:cubicBezTo>
                    <a:cubicBezTo>
                      <a:pt x="119" y="449"/>
                      <a:pt x="119" y="449"/>
                      <a:pt x="119" y="449"/>
                    </a:cubicBezTo>
                    <a:cubicBezTo>
                      <a:pt x="87" y="449"/>
                      <a:pt x="60" y="422"/>
                      <a:pt x="60" y="390"/>
                    </a:cubicBezTo>
                    <a:cubicBezTo>
                      <a:pt x="60" y="382"/>
                      <a:pt x="61" y="375"/>
                      <a:pt x="64" y="369"/>
                    </a:cubicBezTo>
                    <a:cubicBezTo>
                      <a:pt x="61" y="362"/>
                      <a:pt x="60" y="355"/>
                      <a:pt x="60" y="348"/>
                    </a:cubicBezTo>
                    <a:cubicBezTo>
                      <a:pt x="60" y="337"/>
                      <a:pt x="62" y="328"/>
                      <a:pt x="68" y="319"/>
                    </a:cubicBezTo>
                    <a:cubicBezTo>
                      <a:pt x="68" y="312"/>
                      <a:pt x="68" y="312"/>
                      <a:pt x="68" y="312"/>
                    </a:cubicBezTo>
                    <a:cubicBezTo>
                      <a:pt x="68" y="299"/>
                      <a:pt x="68" y="299"/>
                      <a:pt x="55" y="288"/>
                    </a:cubicBezTo>
                    <a:cubicBezTo>
                      <a:pt x="39" y="273"/>
                      <a:pt x="0" y="230"/>
                      <a:pt x="0" y="161"/>
                    </a:cubicBezTo>
                    <a:cubicBezTo>
                      <a:pt x="0" y="82"/>
                      <a:pt x="60" y="0"/>
                      <a:pt x="161" y="0"/>
                    </a:cubicBezTo>
                    <a:cubicBezTo>
                      <a:pt x="262" y="0"/>
                      <a:pt x="323" y="82"/>
                      <a:pt x="323" y="161"/>
                    </a:cubicBezTo>
                    <a:cubicBezTo>
                      <a:pt x="323" y="230"/>
                      <a:pt x="284" y="273"/>
                      <a:pt x="267" y="288"/>
                    </a:cubicBezTo>
                    <a:cubicBezTo>
                      <a:pt x="255" y="299"/>
                      <a:pt x="255" y="299"/>
                      <a:pt x="255" y="312"/>
                    </a:cubicBezTo>
                    <a:cubicBezTo>
                      <a:pt x="255" y="319"/>
                      <a:pt x="255" y="319"/>
                      <a:pt x="255" y="319"/>
                    </a:cubicBezTo>
                    <a:cubicBezTo>
                      <a:pt x="260" y="328"/>
                      <a:pt x="263" y="338"/>
                      <a:pt x="263" y="348"/>
                    </a:cubicBezTo>
                    <a:cubicBezTo>
                      <a:pt x="263" y="355"/>
                      <a:pt x="261" y="362"/>
                      <a:pt x="259" y="369"/>
                    </a:cubicBezTo>
                    <a:cubicBezTo>
                      <a:pt x="261" y="375"/>
                      <a:pt x="263" y="382"/>
                      <a:pt x="263" y="390"/>
                    </a:cubicBezTo>
                    <a:cubicBezTo>
                      <a:pt x="263" y="422"/>
                      <a:pt x="236" y="449"/>
                      <a:pt x="203" y="449"/>
                    </a:cubicBezTo>
                    <a:cubicBezTo>
                      <a:pt x="194" y="449"/>
                      <a:pt x="194" y="449"/>
                      <a:pt x="194" y="449"/>
                    </a:cubicBezTo>
                    <a:cubicBezTo>
                      <a:pt x="185" y="457"/>
                      <a:pt x="173" y="461"/>
                      <a:pt x="161" y="461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2" name="Freeform 33"/>
              <p:cNvSpPr>
                <a:spLocks noChangeAspect="1" noEditPoints="1"/>
              </p:cNvSpPr>
              <p:nvPr/>
            </p:nvSpPr>
            <p:spPr bwMode="gray">
              <a:xfrm>
                <a:off x="5931" y="1670"/>
                <a:ext cx="649" cy="976"/>
              </a:xfrm>
              <a:custGeom>
                <a:avLst/>
                <a:gdLst>
                  <a:gd name="T0" fmla="*/ 137 w 275"/>
                  <a:gd name="T1" fmla="*/ 0 h 413"/>
                  <a:gd name="T2" fmla="*/ 0 w 275"/>
                  <a:gd name="T3" fmla="*/ 137 h 413"/>
                  <a:gd name="T4" fmla="*/ 48 w 275"/>
                  <a:gd name="T5" fmla="*/ 246 h 413"/>
                  <a:gd name="T6" fmla="*/ 68 w 275"/>
                  <a:gd name="T7" fmla="*/ 289 h 413"/>
                  <a:gd name="T8" fmla="*/ 68 w 275"/>
                  <a:gd name="T9" fmla="*/ 297 h 413"/>
                  <a:gd name="T10" fmla="*/ 68 w 275"/>
                  <a:gd name="T11" fmla="*/ 302 h 413"/>
                  <a:gd name="T12" fmla="*/ 60 w 275"/>
                  <a:gd name="T13" fmla="*/ 324 h 413"/>
                  <a:gd name="T14" fmla="*/ 67 w 275"/>
                  <a:gd name="T15" fmla="*/ 345 h 413"/>
                  <a:gd name="T16" fmla="*/ 60 w 275"/>
                  <a:gd name="T17" fmla="*/ 366 h 413"/>
                  <a:gd name="T18" fmla="*/ 95 w 275"/>
                  <a:gd name="T19" fmla="*/ 401 h 413"/>
                  <a:gd name="T20" fmla="*/ 115 w 275"/>
                  <a:gd name="T21" fmla="*/ 401 h 413"/>
                  <a:gd name="T22" fmla="*/ 137 w 275"/>
                  <a:gd name="T23" fmla="*/ 413 h 413"/>
                  <a:gd name="T24" fmla="*/ 159 w 275"/>
                  <a:gd name="T25" fmla="*/ 401 h 413"/>
                  <a:gd name="T26" fmla="*/ 179 w 275"/>
                  <a:gd name="T27" fmla="*/ 401 h 413"/>
                  <a:gd name="T28" fmla="*/ 215 w 275"/>
                  <a:gd name="T29" fmla="*/ 366 h 413"/>
                  <a:gd name="T30" fmla="*/ 208 w 275"/>
                  <a:gd name="T31" fmla="*/ 345 h 413"/>
                  <a:gd name="T32" fmla="*/ 215 w 275"/>
                  <a:gd name="T33" fmla="*/ 324 h 413"/>
                  <a:gd name="T34" fmla="*/ 206 w 275"/>
                  <a:gd name="T35" fmla="*/ 301 h 413"/>
                  <a:gd name="T36" fmla="*/ 207 w 275"/>
                  <a:gd name="T37" fmla="*/ 297 h 413"/>
                  <a:gd name="T38" fmla="*/ 207 w 275"/>
                  <a:gd name="T39" fmla="*/ 289 h 413"/>
                  <a:gd name="T40" fmla="*/ 227 w 275"/>
                  <a:gd name="T41" fmla="*/ 246 h 413"/>
                  <a:gd name="T42" fmla="*/ 275 w 275"/>
                  <a:gd name="T43" fmla="*/ 137 h 413"/>
                  <a:gd name="T44" fmla="*/ 137 w 275"/>
                  <a:gd name="T45" fmla="*/ 0 h 413"/>
                  <a:gd name="T46" fmla="*/ 179 w 275"/>
                  <a:gd name="T47" fmla="*/ 372 h 413"/>
                  <a:gd name="T48" fmla="*/ 95 w 275"/>
                  <a:gd name="T49" fmla="*/ 372 h 413"/>
                  <a:gd name="T50" fmla="*/ 87 w 275"/>
                  <a:gd name="T51" fmla="*/ 363 h 413"/>
                  <a:gd name="T52" fmla="*/ 95 w 275"/>
                  <a:gd name="T53" fmla="*/ 354 h 413"/>
                  <a:gd name="T54" fmla="*/ 179 w 275"/>
                  <a:gd name="T55" fmla="*/ 354 h 413"/>
                  <a:gd name="T56" fmla="*/ 188 w 275"/>
                  <a:gd name="T57" fmla="*/ 363 h 413"/>
                  <a:gd name="T58" fmla="*/ 179 w 275"/>
                  <a:gd name="T59" fmla="*/ 372 h 413"/>
                  <a:gd name="T60" fmla="*/ 179 w 275"/>
                  <a:gd name="T61" fmla="*/ 335 h 413"/>
                  <a:gd name="T62" fmla="*/ 95 w 275"/>
                  <a:gd name="T63" fmla="*/ 335 h 413"/>
                  <a:gd name="T64" fmla="*/ 87 w 275"/>
                  <a:gd name="T65" fmla="*/ 326 h 413"/>
                  <a:gd name="T66" fmla="*/ 95 w 275"/>
                  <a:gd name="T67" fmla="*/ 317 h 413"/>
                  <a:gd name="T68" fmla="*/ 179 w 275"/>
                  <a:gd name="T69" fmla="*/ 317 h 413"/>
                  <a:gd name="T70" fmla="*/ 188 w 275"/>
                  <a:gd name="T71" fmla="*/ 326 h 413"/>
                  <a:gd name="T72" fmla="*/ 179 w 275"/>
                  <a:gd name="T73" fmla="*/ 335 h 413"/>
                  <a:gd name="T74" fmla="*/ 207 w 275"/>
                  <a:gd name="T75" fmla="*/ 225 h 413"/>
                  <a:gd name="T76" fmla="*/ 178 w 275"/>
                  <a:gd name="T77" fmla="*/ 293 h 413"/>
                  <a:gd name="T78" fmla="*/ 96 w 275"/>
                  <a:gd name="T79" fmla="*/ 293 h 413"/>
                  <a:gd name="T80" fmla="*/ 67 w 275"/>
                  <a:gd name="T81" fmla="*/ 225 h 413"/>
                  <a:gd name="T82" fmla="*/ 29 w 275"/>
                  <a:gd name="T83" fmla="*/ 137 h 413"/>
                  <a:gd name="T84" fmla="*/ 137 w 275"/>
                  <a:gd name="T85" fmla="*/ 29 h 413"/>
                  <a:gd name="T86" fmla="*/ 246 w 275"/>
                  <a:gd name="T87" fmla="*/ 137 h 413"/>
                  <a:gd name="T88" fmla="*/ 207 w 275"/>
                  <a:gd name="T89" fmla="*/ 225 h 41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75" h="413">
                    <a:moveTo>
                      <a:pt x="137" y="0"/>
                    </a:moveTo>
                    <a:cubicBezTo>
                      <a:pt x="51" y="0"/>
                      <a:pt x="0" y="70"/>
                      <a:pt x="0" y="137"/>
                    </a:cubicBezTo>
                    <a:cubicBezTo>
                      <a:pt x="0" y="196"/>
                      <a:pt x="33" y="233"/>
                      <a:pt x="48" y="246"/>
                    </a:cubicBezTo>
                    <a:cubicBezTo>
                      <a:pt x="68" y="265"/>
                      <a:pt x="68" y="273"/>
                      <a:pt x="68" y="289"/>
                    </a:cubicBezTo>
                    <a:cubicBezTo>
                      <a:pt x="68" y="297"/>
                      <a:pt x="68" y="297"/>
                      <a:pt x="68" y="297"/>
                    </a:cubicBezTo>
                    <a:cubicBezTo>
                      <a:pt x="68" y="302"/>
                      <a:pt x="68" y="302"/>
                      <a:pt x="68" y="302"/>
                    </a:cubicBezTo>
                    <a:cubicBezTo>
                      <a:pt x="63" y="308"/>
                      <a:pt x="60" y="316"/>
                      <a:pt x="60" y="324"/>
                    </a:cubicBezTo>
                    <a:cubicBezTo>
                      <a:pt x="60" y="332"/>
                      <a:pt x="63" y="339"/>
                      <a:pt x="67" y="345"/>
                    </a:cubicBezTo>
                    <a:cubicBezTo>
                      <a:pt x="63" y="351"/>
                      <a:pt x="60" y="358"/>
                      <a:pt x="60" y="366"/>
                    </a:cubicBezTo>
                    <a:cubicBezTo>
                      <a:pt x="60" y="385"/>
                      <a:pt x="76" y="401"/>
                      <a:pt x="95" y="401"/>
                    </a:cubicBezTo>
                    <a:cubicBezTo>
                      <a:pt x="115" y="401"/>
                      <a:pt x="115" y="401"/>
                      <a:pt x="115" y="401"/>
                    </a:cubicBezTo>
                    <a:cubicBezTo>
                      <a:pt x="120" y="408"/>
                      <a:pt x="128" y="413"/>
                      <a:pt x="137" y="413"/>
                    </a:cubicBezTo>
                    <a:cubicBezTo>
                      <a:pt x="146" y="413"/>
                      <a:pt x="155" y="408"/>
                      <a:pt x="159" y="401"/>
                    </a:cubicBezTo>
                    <a:cubicBezTo>
                      <a:pt x="179" y="401"/>
                      <a:pt x="179" y="401"/>
                      <a:pt x="179" y="401"/>
                    </a:cubicBezTo>
                    <a:cubicBezTo>
                      <a:pt x="199" y="401"/>
                      <a:pt x="215" y="385"/>
                      <a:pt x="215" y="366"/>
                    </a:cubicBezTo>
                    <a:cubicBezTo>
                      <a:pt x="215" y="358"/>
                      <a:pt x="212" y="351"/>
                      <a:pt x="208" y="345"/>
                    </a:cubicBezTo>
                    <a:cubicBezTo>
                      <a:pt x="212" y="339"/>
                      <a:pt x="215" y="332"/>
                      <a:pt x="215" y="324"/>
                    </a:cubicBezTo>
                    <a:cubicBezTo>
                      <a:pt x="215" y="315"/>
                      <a:pt x="211" y="307"/>
                      <a:pt x="206" y="301"/>
                    </a:cubicBezTo>
                    <a:cubicBezTo>
                      <a:pt x="207" y="300"/>
                      <a:pt x="207" y="298"/>
                      <a:pt x="207" y="297"/>
                    </a:cubicBezTo>
                    <a:cubicBezTo>
                      <a:pt x="207" y="289"/>
                      <a:pt x="207" y="289"/>
                      <a:pt x="207" y="289"/>
                    </a:cubicBezTo>
                    <a:cubicBezTo>
                      <a:pt x="206" y="273"/>
                      <a:pt x="206" y="265"/>
                      <a:pt x="227" y="246"/>
                    </a:cubicBezTo>
                    <a:cubicBezTo>
                      <a:pt x="241" y="233"/>
                      <a:pt x="275" y="196"/>
                      <a:pt x="275" y="137"/>
                    </a:cubicBezTo>
                    <a:cubicBezTo>
                      <a:pt x="275" y="70"/>
                      <a:pt x="223" y="0"/>
                      <a:pt x="137" y="0"/>
                    </a:cubicBezTo>
                    <a:close/>
                    <a:moveTo>
                      <a:pt x="179" y="372"/>
                    </a:moveTo>
                    <a:cubicBezTo>
                      <a:pt x="95" y="372"/>
                      <a:pt x="95" y="372"/>
                      <a:pt x="95" y="372"/>
                    </a:cubicBezTo>
                    <a:cubicBezTo>
                      <a:pt x="91" y="372"/>
                      <a:pt x="87" y="368"/>
                      <a:pt x="87" y="363"/>
                    </a:cubicBezTo>
                    <a:cubicBezTo>
                      <a:pt x="87" y="358"/>
                      <a:pt x="91" y="354"/>
                      <a:pt x="95" y="354"/>
                    </a:cubicBezTo>
                    <a:cubicBezTo>
                      <a:pt x="179" y="354"/>
                      <a:pt x="179" y="354"/>
                      <a:pt x="179" y="354"/>
                    </a:cubicBezTo>
                    <a:cubicBezTo>
                      <a:pt x="184" y="354"/>
                      <a:pt x="188" y="358"/>
                      <a:pt x="188" y="363"/>
                    </a:cubicBezTo>
                    <a:cubicBezTo>
                      <a:pt x="188" y="368"/>
                      <a:pt x="184" y="372"/>
                      <a:pt x="179" y="372"/>
                    </a:cubicBezTo>
                    <a:close/>
                    <a:moveTo>
                      <a:pt x="179" y="335"/>
                    </a:moveTo>
                    <a:cubicBezTo>
                      <a:pt x="95" y="335"/>
                      <a:pt x="95" y="335"/>
                      <a:pt x="95" y="335"/>
                    </a:cubicBezTo>
                    <a:cubicBezTo>
                      <a:pt x="91" y="335"/>
                      <a:pt x="87" y="331"/>
                      <a:pt x="87" y="326"/>
                    </a:cubicBezTo>
                    <a:cubicBezTo>
                      <a:pt x="87" y="321"/>
                      <a:pt x="91" y="317"/>
                      <a:pt x="95" y="317"/>
                    </a:cubicBezTo>
                    <a:cubicBezTo>
                      <a:pt x="179" y="317"/>
                      <a:pt x="179" y="317"/>
                      <a:pt x="179" y="317"/>
                    </a:cubicBezTo>
                    <a:cubicBezTo>
                      <a:pt x="184" y="317"/>
                      <a:pt x="188" y="321"/>
                      <a:pt x="188" y="326"/>
                    </a:cubicBezTo>
                    <a:cubicBezTo>
                      <a:pt x="188" y="331"/>
                      <a:pt x="184" y="335"/>
                      <a:pt x="179" y="335"/>
                    </a:cubicBezTo>
                    <a:close/>
                    <a:moveTo>
                      <a:pt x="207" y="225"/>
                    </a:moveTo>
                    <a:cubicBezTo>
                      <a:pt x="180" y="251"/>
                      <a:pt x="178" y="266"/>
                      <a:pt x="178" y="293"/>
                    </a:cubicBezTo>
                    <a:cubicBezTo>
                      <a:pt x="96" y="293"/>
                      <a:pt x="96" y="293"/>
                      <a:pt x="96" y="293"/>
                    </a:cubicBezTo>
                    <a:cubicBezTo>
                      <a:pt x="97" y="266"/>
                      <a:pt x="95" y="251"/>
                      <a:pt x="67" y="225"/>
                    </a:cubicBezTo>
                    <a:cubicBezTo>
                      <a:pt x="56" y="214"/>
                      <a:pt x="29" y="185"/>
                      <a:pt x="29" y="137"/>
                    </a:cubicBezTo>
                    <a:cubicBezTo>
                      <a:pt x="29" y="84"/>
                      <a:pt x="69" y="29"/>
                      <a:pt x="137" y="29"/>
                    </a:cubicBezTo>
                    <a:cubicBezTo>
                      <a:pt x="205" y="29"/>
                      <a:pt x="246" y="84"/>
                      <a:pt x="246" y="137"/>
                    </a:cubicBezTo>
                    <a:cubicBezTo>
                      <a:pt x="246" y="185"/>
                      <a:pt x="219" y="214"/>
                      <a:pt x="207" y="22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grpSp>
        <p:nvGrpSpPr>
          <p:cNvPr id="53" name="Group 69"/>
          <p:cNvGrpSpPr>
            <a:grpSpLocks noChangeAspect="1"/>
          </p:cNvGrpSpPr>
          <p:nvPr/>
        </p:nvGrpSpPr>
        <p:grpSpPr bwMode="auto">
          <a:xfrm>
            <a:off x="6084888" y="2747963"/>
            <a:ext cx="360362" cy="360362"/>
            <a:chOff x="2514" y="1162"/>
            <a:chExt cx="680" cy="680"/>
          </a:xfrm>
        </p:grpSpPr>
        <p:sp>
          <p:nvSpPr>
            <p:cNvPr id="54" name="Oval 70"/>
            <p:cNvSpPr>
              <a:spLocks noChangeAspect="1" noChangeArrowheads="1"/>
            </p:cNvSpPr>
            <p:nvPr/>
          </p:nvSpPr>
          <p:spPr bwMode="gray">
            <a:xfrm>
              <a:off x="2514" y="1162"/>
              <a:ext cx="680" cy="680"/>
            </a:xfrm>
            <a:prstGeom prst="ellipse">
              <a:avLst/>
            </a:prstGeom>
            <a:solidFill>
              <a:schemeClr val="bg1">
                <a:alpha val="25098"/>
              </a:schemeClr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  <p:grpSp>
          <p:nvGrpSpPr>
            <p:cNvPr id="55" name="Group 71"/>
            <p:cNvGrpSpPr>
              <a:grpSpLocks noChangeAspect="1"/>
            </p:cNvGrpSpPr>
            <p:nvPr/>
          </p:nvGrpSpPr>
          <p:grpSpPr bwMode="auto">
            <a:xfrm>
              <a:off x="2678" y="1276"/>
              <a:ext cx="351" cy="452"/>
              <a:chOff x="8817" y="1559"/>
              <a:chExt cx="933" cy="1201"/>
            </a:xfrm>
          </p:grpSpPr>
          <p:sp>
            <p:nvSpPr>
              <p:cNvPr id="56" name="Freeform 72"/>
              <p:cNvSpPr>
                <a:spLocks noChangeAspect="1"/>
              </p:cNvSpPr>
              <p:nvPr/>
            </p:nvSpPr>
            <p:spPr bwMode="gray">
              <a:xfrm>
                <a:off x="8867" y="1607"/>
                <a:ext cx="836" cy="1105"/>
              </a:xfrm>
              <a:custGeom>
                <a:avLst/>
                <a:gdLst>
                  <a:gd name="T0" fmla="*/ 353 w 354"/>
                  <a:gd name="T1" fmla="*/ 114 h 468"/>
                  <a:gd name="T2" fmla="*/ 314 w 354"/>
                  <a:gd name="T3" fmla="*/ 89 h 468"/>
                  <a:gd name="T4" fmla="*/ 174 w 354"/>
                  <a:gd name="T5" fmla="*/ 130 h 468"/>
                  <a:gd name="T6" fmla="*/ 174 w 354"/>
                  <a:gd name="T7" fmla="*/ 130 h 468"/>
                  <a:gd name="T8" fmla="*/ 172 w 354"/>
                  <a:gd name="T9" fmla="*/ 130 h 468"/>
                  <a:gd name="T10" fmla="*/ 171 w 354"/>
                  <a:gd name="T11" fmla="*/ 128 h 468"/>
                  <a:gd name="T12" fmla="*/ 111 w 354"/>
                  <a:gd name="T13" fmla="*/ 0 h 468"/>
                  <a:gd name="T14" fmla="*/ 100 w 354"/>
                  <a:gd name="T15" fmla="*/ 2 h 468"/>
                  <a:gd name="T16" fmla="*/ 88 w 354"/>
                  <a:gd name="T17" fmla="*/ 18 h 468"/>
                  <a:gd name="T18" fmla="*/ 156 w 354"/>
                  <a:gd name="T19" fmla="*/ 135 h 468"/>
                  <a:gd name="T20" fmla="*/ 3 w 354"/>
                  <a:gd name="T21" fmla="*/ 214 h 468"/>
                  <a:gd name="T22" fmla="*/ 6 w 354"/>
                  <a:gd name="T23" fmla="*/ 239 h 468"/>
                  <a:gd name="T24" fmla="*/ 29 w 354"/>
                  <a:gd name="T25" fmla="*/ 252 h 468"/>
                  <a:gd name="T26" fmla="*/ 157 w 354"/>
                  <a:gd name="T27" fmla="*/ 159 h 468"/>
                  <a:gd name="T28" fmla="*/ 138 w 354"/>
                  <a:gd name="T29" fmla="*/ 462 h 468"/>
                  <a:gd name="T30" fmla="*/ 150 w 354"/>
                  <a:gd name="T31" fmla="*/ 468 h 468"/>
                  <a:gd name="T32" fmla="*/ 194 w 354"/>
                  <a:gd name="T33" fmla="*/ 468 h 468"/>
                  <a:gd name="T34" fmla="*/ 205 w 354"/>
                  <a:gd name="T35" fmla="*/ 463 h 468"/>
                  <a:gd name="T36" fmla="*/ 186 w 354"/>
                  <a:gd name="T37" fmla="*/ 184 h 468"/>
                  <a:gd name="T38" fmla="*/ 197 w 354"/>
                  <a:gd name="T39" fmla="*/ 184 h 468"/>
                  <a:gd name="T40" fmla="*/ 189 w 354"/>
                  <a:gd name="T41" fmla="*/ 155 h 468"/>
                  <a:gd name="T42" fmla="*/ 180 w 354"/>
                  <a:gd name="T43" fmla="*/ 147 h 468"/>
                  <a:gd name="T44" fmla="*/ 269 w 354"/>
                  <a:gd name="T45" fmla="*/ 154 h 468"/>
                  <a:gd name="T46" fmla="*/ 346 w 354"/>
                  <a:gd name="T47" fmla="*/ 135 h 468"/>
                  <a:gd name="T48" fmla="*/ 353 w 354"/>
                  <a:gd name="T49" fmla="*/ 114 h 46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54" h="468">
                    <a:moveTo>
                      <a:pt x="353" y="114"/>
                    </a:moveTo>
                    <a:cubicBezTo>
                      <a:pt x="351" y="104"/>
                      <a:pt x="345" y="89"/>
                      <a:pt x="314" y="89"/>
                    </a:cubicBezTo>
                    <a:cubicBezTo>
                      <a:pt x="265" y="89"/>
                      <a:pt x="178" y="128"/>
                      <a:pt x="174" y="130"/>
                    </a:cubicBezTo>
                    <a:cubicBezTo>
                      <a:pt x="174" y="130"/>
                      <a:pt x="174" y="130"/>
                      <a:pt x="174" y="130"/>
                    </a:cubicBezTo>
                    <a:cubicBezTo>
                      <a:pt x="172" y="130"/>
                      <a:pt x="172" y="130"/>
                      <a:pt x="172" y="130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167" y="98"/>
                      <a:pt x="148" y="0"/>
                      <a:pt x="111" y="0"/>
                    </a:cubicBezTo>
                    <a:cubicBezTo>
                      <a:pt x="107" y="0"/>
                      <a:pt x="104" y="0"/>
                      <a:pt x="100" y="2"/>
                    </a:cubicBezTo>
                    <a:cubicBezTo>
                      <a:pt x="94" y="5"/>
                      <a:pt x="89" y="11"/>
                      <a:pt x="88" y="18"/>
                    </a:cubicBezTo>
                    <a:cubicBezTo>
                      <a:pt x="82" y="51"/>
                      <a:pt x="142" y="120"/>
                      <a:pt x="156" y="135"/>
                    </a:cubicBezTo>
                    <a:cubicBezTo>
                      <a:pt x="138" y="139"/>
                      <a:pt x="19" y="174"/>
                      <a:pt x="3" y="214"/>
                    </a:cubicBezTo>
                    <a:cubicBezTo>
                      <a:pt x="0" y="223"/>
                      <a:pt x="1" y="231"/>
                      <a:pt x="6" y="239"/>
                    </a:cubicBezTo>
                    <a:cubicBezTo>
                      <a:pt x="11" y="247"/>
                      <a:pt x="19" y="252"/>
                      <a:pt x="29" y="252"/>
                    </a:cubicBezTo>
                    <a:cubicBezTo>
                      <a:pt x="67" y="252"/>
                      <a:pt x="132" y="185"/>
                      <a:pt x="157" y="159"/>
                    </a:cubicBezTo>
                    <a:cubicBezTo>
                      <a:pt x="144" y="234"/>
                      <a:pt x="114" y="433"/>
                      <a:pt x="138" y="462"/>
                    </a:cubicBezTo>
                    <a:cubicBezTo>
                      <a:pt x="142" y="467"/>
                      <a:pt x="147" y="468"/>
                      <a:pt x="150" y="468"/>
                    </a:cubicBezTo>
                    <a:cubicBezTo>
                      <a:pt x="194" y="468"/>
                      <a:pt x="194" y="468"/>
                      <a:pt x="194" y="468"/>
                    </a:cubicBezTo>
                    <a:cubicBezTo>
                      <a:pt x="198" y="468"/>
                      <a:pt x="202" y="466"/>
                      <a:pt x="205" y="463"/>
                    </a:cubicBezTo>
                    <a:cubicBezTo>
                      <a:pt x="224" y="439"/>
                      <a:pt x="201" y="277"/>
                      <a:pt x="186" y="184"/>
                    </a:cubicBezTo>
                    <a:cubicBezTo>
                      <a:pt x="190" y="186"/>
                      <a:pt x="194" y="186"/>
                      <a:pt x="197" y="184"/>
                    </a:cubicBezTo>
                    <a:cubicBezTo>
                      <a:pt x="202" y="180"/>
                      <a:pt x="198" y="167"/>
                      <a:pt x="189" y="155"/>
                    </a:cubicBezTo>
                    <a:cubicBezTo>
                      <a:pt x="186" y="152"/>
                      <a:pt x="183" y="149"/>
                      <a:pt x="180" y="147"/>
                    </a:cubicBezTo>
                    <a:cubicBezTo>
                      <a:pt x="192" y="149"/>
                      <a:pt x="231" y="154"/>
                      <a:pt x="269" y="154"/>
                    </a:cubicBezTo>
                    <a:cubicBezTo>
                      <a:pt x="310" y="154"/>
                      <a:pt x="335" y="148"/>
                      <a:pt x="346" y="135"/>
                    </a:cubicBezTo>
                    <a:cubicBezTo>
                      <a:pt x="352" y="129"/>
                      <a:pt x="354" y="122"/>
                      <a:pt x="353" y="1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7" name="Freeform 73"/>
              <p:cNvSpPr>
                <a:spLocks noChangeAspect="1" noEditPoints="1"/>
              </p:cNvSpPr>
              <p:nvPr/>
            </p:nvSpPr>
            <p:spPr bwMode="gray">
              <a:xfrm>
                <a:off x="8817" y="1559"/>
                <a:ext cx="933" cy="1201"/>
              </a:xfrm>
              <a:custGeom>
                <a:avLst/>
                <a:gdLst>
                  <a:gd name="T0" fmla="*/ 335 w 395"/>
                  <a:gd name="T1" fmla="*/ 89 h 508"/>
                  <a:gd name="T2" fmla="*/ 193 w 395"/>
                  <a:gd name="T3" fmla="*/ 66 h 508"/>
                  <a:gd name="T4" fmla="*/ 112 w 395"/>
                  <a:gd name="T5" fmla="*/ 4 h 508"/>
                  <a:gd name="T6" fmla="*/ 119 w 395"/>
                  <a:gd name="T7" fmla="*/ 115 h 508"/>
                  <a:gd name="T8" fmla="*/ 92 w 395"/>
                  <a:gd name="T9" fmla="*/ 163 h 508"/>
                  <a:gd name="T10" fmla="*/ 10 w 395"/>
                  <a:gd name="T11" fmla="*/ 270 h 508"/>
                  <a:gd name="T12" fmla="*/ 148 w 395"/>
                  <a:gd name="T13" fmla="*/ 236 h 508"/>
                  <a:gd name="T14" fmla="*/ 144 w 395"/>
                  <a:gd name="T15" fmla="*/ 495 h 508"/>
                  <a:gd name="T16" fmla="*/ 215 w 395"/>
                  <a:gd name="T17" fmla="*/ 508 h 508"/>
                  <a:gd name="T18" fmla="*/ 230 w 395"/>
                  <a:gd name="T19" fmla="*/ 221 h 508"/>
                  <a:gd name="T20" fmla="*/ 240 w 395"/>
                  <a:gd name="T21" fmla="*/ 201 h 508"/>
                  <a:gd name="T22" fmla="*/ 290 w 395"/>
                  <a:gd name="T23" fmla="*/ 194 h 508"/>
                  <a:gd name="T24" fmla="*/ 393 w 395"/>
                  <a:gd name="T25" fmla="*/ 131 h 508"/>
                  <a:gd name="T26" fmla="*/ 290 w 395"/>
                  <a:gd name="T27" fmla="*/ 174 h 508"/>
                  <a:gd name="T28" fmla="*/ 210 w 395"/>
                  <a:gd name="T29" fmla="*/ 175 h 508"/>
                  <a:gd name="T30" fmla="*/ 213 w 395"/>
                  <a:gd name="T31" fmla="*/ 206 h 508"/>
                  <a:gd name="T32" fmla="*/ 226 w 395"/>
                  <a:gd name="T33" fmla="*/ 483 h 508"/>
                  <a:gd name="T34" fmla="*/ 171 w 395"/>
                  <a:gd name="T35" fmla="*/ 488 h 508"/>
                  <a:gd name="T36" fmla="*/ 178 w 395"/>
                  <a:gd name="T37" fmla="*/ 179 h 508"/>
                  <a:gd name="T38" fmla="*/ 27 w 395"/>
                  <a:gd name="T39" fmla="*/ 259 h 508"/>
                  <a:gd name="T40" fmla="*/ 177 w 395"/>
                  <a:gd name="T41" fmla="*/ 155 h 508"/>
                  <a:gd name="T42" fmla="*/ 121 w 395"/>
                  <a:gd name="T43" fmla="*/ 22 h 508"/>
                  <a:gd name="T44" fmla="*/ 192 w 395"/>
                  <a:gd name="T45" fmla="*/ 148 h 508"/>
                  <a:gd name="T46" fmla="*/ 195 w 395"/>
                  <a:gd name="T47" fmla="*/ 150 h 508"/>
                  <a:gd name="T48" fmla="*/ 335 w 395"/>
                  <a:gd name="T49" fmla="*/ 109 h 508"/>
                  <a:gd name="T50" fmla="*/ 367 w 395"/>
                  <a:gd name="T51" fmla="*/ 155 h 508"/>
                  <a:gd name="T52" fmla="*/ 42 w 395"/>
                  <a:gd name="T53" fmla="*/ 250 h 508"/>
                  <a:gd name="T54" fmla="*/ 151 w 395"/>
                  <a:gd name="T55" fmla="*/ 181 h 508"/>
                  <a:gd name="T56" fmla="*/ 132 w 395"/>
                  <a:gd name="T57" fmla="*/ 37 h 508"/>
                  <a:gd name="T58" fmla="*/ 126 w 395"/>
                  <a:gd name="T59" fmla="*/ 42 h 508"/>
                  <a:gd name="T60" fmla="*/ 132 w 395"/>
                  <a:gd name="T61" fmla="*/ 37 h 508"/>
                  <a:gd name="T62" fmla="*/ 213 w 395"/>
                  <a:gd name="T63" fmla="*/ 470 h 508"/>
                  <a:gd name="T64" fmla="*/ 172 w 395"/>
                  <a:gd name="T65" fmla="*/ 470 h 508"/>
                  <a:gd name="T66" fmla="*/ 233 w 395"/>
                  <a:gd name="T67" fmla="*/ 153 h 508"/>
                  <a:gd name="T68" fmla="*/ 354 w 395"/>
                  <a:gd name="T69" fmla="*/ 143 h 508"/>
                  <a:gd name="T70" fmla="*/ 335 w 395"/>
                  <a:gd name="T71" fmla="*/ 127 h 50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95" h="508">
                    <a:moveTo>
                      <a:pt x="393" y="131"/>
                    </a:moveTo>
                    <a:cubicBezTo>
                      <a:pt x="392" y="121"/>
                      <a:pt x="384" y="89"/>
                      <a:pt x="335" y="89"/>
                    </a:cubicBezTo>
                    <a:cubicBezTo>
                      <a:pt x="297" y="89"/>
                      <a:pt x="241" y="109"/>
                      <a:pt x="208" y="122"/>
                    </a:cubicBezTo>
                    <a:cubicBezTo>
                      <a:pt x="205" y="106"/>
                      <a:pt x="200" y="85"/>
                      <a:pt x="193" y="66"/>
                    </a:cubicBezTo>
                    <a:cubicBezTo>
                      <a:pt x="187" y="49"/>
                      <a:pt x="170" y="0"/>
                      <a:pt x="132" y="0"/>
                    </a:cubicBezTo>
                    <a:cubicBezTo>
                      <a:pt x="125" y="0"/>
                      <a:pt x="119" y="1"/>
                      <a:pt x="112" y="4"/>
                    </a:cubicBezTo>
                    <a:cubicBezTo>
                      <a:pt x="100" y="10"/>
                      <a:pt x="92" y="21"/>
                      <a:pt x="89" y="35"/>
                    </a:cubicBezTo>
                    <a:cubicBezTo>
                      <a:pt x="85" y="55"/>
                      <a:pt x="95" y="80"/>
                      <a:pt x="119" y="115"/>
                    </a:cubicBezTo>
                    <a:cubicBezTo>
                      <a:pt x="126" y="126"/>
                      <a:pt x="134" y="136"/>
                      <a:pt x="141" y="145"/>
                    </a:cubicBezTo>
                    <a:cubicBezTo>
                      <a:pt x="127" y="149"/>
                      <a:pt x="110" y="155"/>
                      <a:pt x="92" y="163"/>
                    </a:cubicBezTo>
                    <a:cubicBezTo>
                      <a:pt x="43" y="183"/>
                      <a:pt x="15" y="204"/>
                      <a:pt x="6" y="227"/>
                    </a:cubicBezTo>
                    <a:cubicBezTo>
                      <a:pt x="0" y="242"/>
                      <a:pt x="2" y="257"/>
                      <a:pt x="10" y="270"/>
                    </a:cubicBezTo>
                    <a:cubicBezTo>
                      <a:pt x="19" y="284"/>
                      <a:pt x="33" y="292"/>
                      <a:pt x="50" y="292"/>
                    </a:cubicBezTo>
                    <a:cubicBezTo>
                      <a:pt x="78" y="292"/>
                      <a:pt x="115" y="266"/>
                      <a:pt x="148" y="236"/>
                    </a:cubicBezTo>
                    <a:cubicBezTo>
                      <a:pt x="144" y="269"/>
                      <a:pt x="138" y="309"/>
                      <a:pt x="135" y="346"/>
                    </a:cubicBezTo>
                    <a:cubicBezTo>
                      <a:pt x="124" y="455"/>
                      <a:pt x="133" y="483"/>
                      <a:pt x="144" y="495"/>
                    </a:cubicBezTo>
                    <a:cubicBezTo>
                      <a:pt x="151" y="503"/>
                      <a:pt x="161" y="508"/>
                      <a:pt x="171" y="508"/>
                    </a:cubicBezTo>
                    <a:cubicBezTo>
                      <a:pt x="215" y="508"/>
                      <a:pt x="215" y="508"/>
                      <a:pt x="215" y="508"/>
                    </a:cubicBezTo>
                    <a:cubicBezTo>
                      <a:pt x="225" y="508"/>
                      <a:pt x="234" y="503"/>
                      <a:pt x="241" y="496"/>
                    </a:cubicBezTo>
                    <a:cubicBezTo>
                      <a:pt x="249" y="485"/>
                      <a:pt x="269" y="462"/>
                      <a:pt x="230" y="221"/>
                    </a:cubicBezTo>
                    <a:cubicBezTo>
                      <a:pt x="230" y="220"/>
                      <a:pt x="230" y="220"/>
                      <a:pt x="231" y="220"/>
                    </a:cubicBezTo>
                    <a:cubicBezTo>
                      <a:pt x="236" y="215"/>
                      <a:pt x="239" y="208"/>
                      <a:pt x="240" y="201"/>
                    </a:cubicBezTo>
                    <a:cubicBezTo>
                      <a:pt x="240" y="198"/>
                      <a:pt x="240" y="195"/>
                      <a:pt x="240" y="192"/>
                    </a:cubicBezTo>
                    <a:cubicBezTo>
                      <a:pt x="255" y="193"/>
                      <a:pt x="272" y="194"/>
                      <a:pt x="290" y="194"/>
                    </a:cubicBezTo>
                    <a:cubicBezTo>
                      <a:pt x="338" y="194"/>
                      <a:pt x="367" y="186"/>
                      <a:pt x="382" y="168"/>
                    </a:cubicBezTo>
                    <a:cubicBezTo>
                      <a:pt x="391" y="158"/>
                      <a:pt x="395" y="145"/>
                      <a:pt x="393" y="131"/>
                    </a:cubicBezTo>
                    <a:close/>
                    <a:moveTo>
                      <a:pt x="367" y="155"/>
                    </a:moveTo>
                    <a:cubicBezTo>
                      <a:pt x="356" y="168"/>
                      <a:pt x="331" y="174"/>
                      <a:pt x="290" y="174"/>
                    </a:cubicBezTo>
                    <a:cubicBezTo>
                      <a:pt x="252" y="174"/>
                      <a:pt x="213" y="169"/>
                      <a:pt x="201" y="167"/>
                    </a:cubicBezTo>
                    <a:cubicBezTo>
                      <a:pt x="204" y="169"/>
                      <a:pt x="207" y="172"/>
                      <a:pt x="210" y="175"/>
                    </a:cubicBezTo>
                    <a:cubicBezTo>
                      <a:pt x="219" y="187"/>
                      <a:pt x="223" y="200"/>
                      <a:pt x="218" y="204"/>
                    </a:cubicBezTo>
                    <a:cubicBezTo>
                      <a:pt x="217" y="205"/>
                      <a:pt x="215" y="206"/>
                      <a:pt x="213" y="206"/>
                    </a:cubicBezTo>
                    <a:cubicBezTo>
                      <a:pt x="211" y="206"/>
                      <a:pt x="209" y="205"/>
                      <a:pt x="207" y="204"/>
                    </a:cubicBezTo>
                    <a:cubicBezTo>
                      <a:pt x="222" y="297"/>
                      <a:pt x="245" y="459"/>
                      <a:pt x="226" y="483"/>
                    </a:cubicBezTo>
                    <a:cubicBezTo>
                      <a:pt x="223" y="486"/>
                      <a:pt x="219" y="488"/>
                      <a:pt x="215" y="488"/>
                    </a:cubicBezTo>
                    <a:cubicBezTo>
                      <a:pt x="171" y="488"/>
                      <a:pt x="171" y="488"/>
                      <a:pt x="171" y="488"/>
                    </a:cubicBezTo>
                    <a:cubicBezTo>
                      <a:pt x="168" y="488"/>
                      <a:pt x="163" y="487"/>
                      <a:pt x="159" y="482"/>
                    </a:cubicBezTo>
                    <a:cubicBezTo>
                      <a:pt x="135" y="453"/>
                      <a:pt x="165" y="254"/>
                      <a:pt x="178" y="179"/>
                    </a:cubicBezTo>
                    <a:cubicBezTo>
                      <a:pt x="153" y="205"/>
                      <a:pt x="88" y="272"/>
                      <a:pt x="50" y="272"/>
                    </a:cubicBezTo>
                    <a:cubicBezTo>
                      <a:pt x="40" y="272"/>
                      <a:pt x="32" y="267"/>
                      <a:pt x="27" y="259"/>
                    </a:cubicBezTo>
                    <a:cubicBezTo>
                      <a:pt x="22" y="251"/>
                      <a:pt x="21" y="243"/>
                      <a:pt x="24" y="234"/>
                    </a:cubicBezTo>
                    <a:cubicBezTo>
                      <a:pt x="40" y="194"/>
                      <a:pt x="159" y="159"/>
                      <a:pt x="177" y="155"/>
                    </a:cubicBezTo>
                    <a:cubicBezTo>
                      <a:pt x="163" y="140"/>
                      <a:pt x="103" y="71"/>
                      <a:pt x="109" y="38"/>
                    </a:cubicBezTo>
                    <a:cubicBezTo>
                      <a:pt x="110" y="31"/>
                      <a:pt x="115" y="25"/>
                      <a:pt x="121" y="22"/>
                    </a:cubicBezTo>
                    <a:cubicBezTo>
                      <a:pt x="125" y="20"/>
                      <a:pt x="128" y="20"/>
                      <a:pt x="132" y="20"/>
                    </a:cubicBezTo>
                    <a:cubicBezTo>
                      <a:pt x="169" y="20"/>
                      <a:pt x="188" y="118"/>
                      <a:pt x="192" y="148"/>
                    </a:cubicBezTo>
                    <a:cubicBezTo>
                      <a:pt x="193" y="150"/>
                      <a:pt x="193" y="150"/>
                      <a:pt x="193" y="150"/>
                    </a:cubicBezTo>
                    <a:cubicBezTo>
                      <a:pt x="195" y="150"/>
                      <a:pt x="195" y="150"/>
                      <a:pt x="195" y="150"/>
                    </a:cubicBezTo>
                    <a:cubicBezTo>
                      <a:pt x="195" y="150"/>
                      <a:pt x="195" y="150"/>
                      <a:pt x="195" y="150"/>
                    </a:cubicBezTo>
                    <a:cubicBezTo>
                      <a:pt x="199" y="148"/>
                      <a:pt x="286" y="109"/>
                      <a:pt x="335" y="109"/>
                    </a:cubicBezTo>
                    <a:cubicBezTo>
                      <a:pt x="366" y="109"/>
                      <a:pt x="372" y="124"/>
                      <a:pt x="374" y="134"/>
                    </a:cubicBezTo>
                    <a:cubicBezTo>
                      <a:pt x="375" y="142"/>
                      <a:pt x="373" y="149"/>
                      <a:pt x="367" y="155"/>
                    </a:cubicBezTo>
                    <a:close/>
                    <a:moveTo>
                      <a:pt x="41" y="241"/>
                    </a:moveTo>
                    <a:cubicBezTo>
                      <a:pt x="40" y="244"/>
                      <a:pt x="40" y="247"/>
                      <a:pt x="42" y="250"/>
                    </a:cubicBezTo>
                    <a:cubicBezTo>
                      <a:pt x="44" y="253"/>
                      <a:pt x="46" y="254"/>
                      <a:pt x="50" y="254"/>
                    </a:cubicBezTo>
                    <a:cubicBezTo>
                      <a:pt x="72" y="254"/>
                      <a:pt x="117" y="216"/>
                      <a:pt x="151" y="181"/>
                    </a:cubicBezTo>
                    <a:cubicBezTo>
                      <a:pt x="104" y="197"/>
                      <a:pt x="49" y="221"/>
                      <a:pt x="41" y="241"/>
                    </a:cubicBezTo>
                    <a:close/>
                    <a:moveTo>
                      <a:pt x="132" y="37"/>
                    </a:moveTo>
                    <a:cubicBezTo>
                      <a:pt x="131" y="37"/>
                      <a:pt x="130" y="37"/>
                      <a:pt x="129" y="38"/>
                    </a:cubicBezTo>
                    <a:cubicBezTo>
                      <a:pt x="127" y="39"/>
                      <a:pt x="127" y="40"/>
                      <a:pt x="126" y="42"/>
                    </a:cubicBezTo>
                    <a:cubicBezTo>
                      <a:pt x="124" y="56"/>
                      <a:pt x="145" y="89"/>
                      <a:pt x="169" y="118"/>
                    </a:cubicBezTo>
                    <a:cubicBezTo>
                      <a:pt x="158" y="75"/>
                      <a:pt x="143" y="37"/>
                      <a:pt x="132" y="37"/>
                    </a:cubicBezTo>
                    <a:close/>
                    <a:moveTo>
                      <a:pt x="172" y="470"/>
                    </a:moveTo>
                    <a:cubicBezTo>
                      <a:pt x="213" y="470"/>
                      <a:pt x="213" y="470"/>
                      <a:pt x="213" y="470"/>
                    </a:cubicBezTo>
                    <a:cubicBezTo>
                      <a:pt x="223" y="452"/>
                      <a:pt x="210" y="334"/>
                      <a:pt x="190" y="212"/>
                    </a:cubicBezTo>
                    <a:cubicBezTo>
                      <a:pt x="171" y="334"/>
                      <a:pt x="160" y="455"/>
                      <a:pt x="172" y="470"/>
                    </a:cubicBezTo>
                    <a:close/>
                    <a:moveTo>
                      <a:pt x="335" y="127"/>
                    </a:moveTo>
                    <a:cubicBezTo>
                      <a:pt x="307" y="127"/>
                      <a:pt x="263" y="142"/>
                      <a:pt x="233" y="153"/>
                    </a:cubicBezTo>
                    <a:cubicBezTo>
                      <a:pt x="249" y="155"/>
                      <a:pt x="270" y="156"/>
                      <a:pt x="290" y="156"/>
                    </a:cubicBezTo>
                    <a:cubicBezTo>
                      <a:pt x="336" y="156"/>
                      <a:pt x="350" y="148"/>
                      <a:pt x="354" y="143"/>
                    </a:cubicBezTo>
                    <a:cubicBezTo>
                      <a:pt x="356" y="141"/>
                      <a:pt x="357" y="139"/>
                      <a:pt x="356" y="136"/>
                    </a:cubicBezTo>
                    <a:cubicBezTo>
                      <a:pt x="356" y="134"/>
                      <a:pt x="355" y="127"/>
                      <a:pt x="335" y="127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grpSp>
        <p:nvGrpSpPr>
          <p:cNvPr id="58" name="Group 64"/>
          <p:cNvGrpSpPr>
            <a:grpSpLocks noChangeAspect="1"/>
          </p:cNvGrpSpPr>
          <p:nvPr/>
        </p:nvGrpSpPr>
        <p:grpSpPr bwMode="auto">
          <a:xfrm>
            <a:off x="5507038" y="2963863"/>
            <a:ext cx="360362" cy="360362"/>
            <a:chOff x="2517" y="2019"/>
            <a:chExt cx="340" cy="340"/>
          </a:xfrm>
        </p:grpSpPr>
        <p:sp>
          <p:nvSpPr>
            <p:cNvPr id="59" name="Oval 65"/>
            <p:cNvSpPr>
              <a:spLocks noChangeAspect="1" noChangeArrowheads="1"/>
            </p:cNvSpPr>
            <p:nvPr/>
          </p:nvSpPr>
          <p:spPr bwMode="gray">
            <a:xfrm>
              <a:off x="2517" y="2019"/>
              <a:ext cx="340" cy="340"/>
            </a:xfrm>
            <a:prstGeom prst="ellipse">
              <a:avLst/>
            </a:prstGeom>
            <a:solidFill>
              <a:schemeClr val="bg1">
                <a:alpha val="25098"/>
              </a:schemeClr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  <p:grpSp>
          <p:nvGrpSpPr>
            <p:cNvPr id="60" name="Group 66"/>
            <p:cNvGrpSpPr>
              <a:grpSpLocks noChangeAspect="1"/>
            </p:cNvGrpSpPr>
            <p:nvPr/>
          </p:nvGrpSpPr>
          <p:grpSpPr bwMode="auto">
            <a:xfrm>
              <a:off x="2573" y="2120"/>
              <a:ext cx="227" cy="137"/>
              <a:chOff x="2336" y="1832"/>
              <a:chExt cx="1089" cy="657"/>
            </a:xfrm>
          </p:grpSpPr>
          <p:sp>
            <p:nvSpPr>
              <p:cNvPr id="61" name="Freeform 67"/>
              <p:cNvSpPr>
                <a:spLocks noChangeAspect="1"/>
              </p:cNvSpPr>
              <p:nvPr/>
            </p:nvSpPr>
            <p:spPr bwMode="gray">
              <a:xfrm>
                <a:off x="2336" y="1832"/>
                <a:ext cx="1089" cy="657"/>
              </a:xfrm>
              <a:custGeom>
                <a:avLst/>
                <a:gdLst>
                  <a:gd name="T0" fmla="*/ 128 w 461"/>
                  <a:gd name="T1" fmla="*/ 0 h 278"/>
                  <a:gd name="T2" fmla="*/ 144 w 461"/>
                  <a:gd name="T3" fmla="*/ 29 h 278"/>
                  <a:gd name="T4" fmla="*/ 145 w 461"/>
                  <a:gd name="T5" fmla="*/ 63 h 278"/>
                  <a:gd name="T6" fmla="*/ 273 w 461"/>
                  <a:gd name="T7" fmla="*/ 63 h 278"/>
                  <a:gd name="T8" fmla="*/ 311 w 461"/>
                  <a:gd name="T9" fmla="*/ 102 h 278"/>
                  <a:gd name="T10" fmla="*/ 311 w 461"/>
                  <a:gd name="T11" fmla="*/ 111 h 278"/>
                  <a:gd name="T12" fmla="*/ 422 w 461"/>
                  <a:gd name="T13" fmla="*/ 111 h 278"/>
                  <a:gd name="T14" fmla="*/ 461 w 461"/>
                  <a:gd name="T15" fmla="*/ 150 h 278"/>
                  <a:gd name="T16" fmla="*/ 461 w 461"/>
                  <a:gd name="T17" fmla="*/ 240 h 278"/>
                  <a:gd name="T18" fmla="*/ 422 w 461"/>
                  <a:gd name="T19" fmla="*/ 278 h 278"/>
                  <a:gd name="T20" fmla="*/ 38 w 461"/>
                  <a:gd name="T21" fmla="*/ 278 h 278"/>
                  <a:gd name="T22" fmla="*/ 11 w 461"/>
                  <a:gd name="T23" fmla="*/ 266 h 278"/>
                  <a:gd name="T24" fmla="*/ 0 w 461"/>
                  <a:gd name="T25" fmla="*/ 238 h 278"/>
                  <a:gd name="T26" fmla="*/ 7 w 461"/>
                  <a:gd name="T27" fmla="*/ 28 h 278"/>
                  <a:gd name="T28" fmla="*/ 23 w 461"/>
                  <a:gd name="T29" fmla="*/ 0 h 278"/>
                  <a:gd name="T30" fmla="*/ 128 w 461"/>
                  <a:gd name="T31" fmla="*/ 0 h 27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61" h="278">
                    <a:moveTo>
                      <a:pt x="128" y="0"/>
                    </a:moveTo>
                    <a:cubicBezTo>
                      <a:pt x="145" y="0"/>
                      <a:pt x="144" y="28"/>
                      <a:pt x="144" y="29"/>
                    </a:cubicBezTo>
                    <a:cubicBezTo>
                      <a:pt x="145" y="63"/>
                      <a:pt x="145" y="63"/>
                      <a:pt x="145" y="63"/>
                    </a:cubicBezTo>
                    <a:cubicBezTo>
                      <a:pt x="273" y="63"/>
                      <a:pt x="273" y="63"/>
                      <a:pt x="273" y="63"/>
                    </a:cubicBezTo>
                    <a:cubicBezTo>
                      <a:pt x="294" y="63"/>
                      <a:pt x="311" y="81"/>
                      <a:pt x="311" y="102"/>
                    </a:cubicBezTo>
                    <a:cubicBezTo>
                      <a:pt x="311" y="111"/>
                      <a:pt x="311" y="111"/>
                      <a:pt x="311" y="111"/>
                    </a:cubicBezTo>
                    <a:cubicBezTo>
                      <a:pt x="422" y="111"/>
                      <a:pt x="422" y="111"/>
                      <a:pt x="422" y="111"/>
                    </a:cubicBezTo>
                    <a:cubicBezTo>
                      <a:pt x="444" y="111"/>
                      <a:pt x="461" y="129"/>
                      <a:pt x="461" y="150"/>
                    </a:cubicBezTo>
                    <a:cubicBezTo>
                      <a:pt x="461" y="240"/>
                      <a:pt x="461" y="240"/>
                      <a:pt x="461" y="240"/>
                    </a:cubicBezTo>
                    <a:cubicBezTo>
                      <a:pt x="461" y="261"/>
                      <a:pt x="444" y="278"/>
                      <a:pt x="422" y="278"/>
                    </a:cubicBezTo>
                    <a:cubicBezTo>
                      <a:pt x="38" y="278"/>
                      <a:pt x="38" y="278"/>
                      <a:pt x="38" y="278"/>
                    </a:cubicBezTo>
                    <a:cubicBezTo>
                      <a:pt x="28" y="278"/>
                      <a:pt x="18" y="274"/>
                      <a:pt x="11" y="266"/>
                    </a:cubicBezTo>
                    <a:cubicBezTo>
                      <a:pt x="4" y="259"/>
                      <a:pt x="0" y="249"/>
                      <a:pt x="0" y="23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8" y="23"/>
                      <a:pt x="6" y="0"/>
                      <a:pt x="23" y="0"/>
                    </a:cubicBezTo>
                    <a:cubicBezTo>
                      <a:pt x="40" y="0"/>
                      <a:pt x="111" y="0"/>
                      <a:pt x="128" y="0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2" name="Freeform 68"/>
              <p:cNvSpPr>
                <a:spLocks noChangeAspect="1" noEditPoints="1"/>
              </p:cNvSpPr>
              <p:nvPr/>
            </p:nvSpPr>
            <p:spPr bwMode="gray">
              <a:xfrm>
                <a:off x="2393" y="1875"/>
                <a:ext cx="975" cy="557"/>
              </a:xfrm>
              <a:custGeom>
                <a:avLst/>
                <a:gdLst>
                  <a:gd name="T0" fmla="*/ 7 w 413"/>
                  <a:gd name="T1" fmla="*/ 11 h 236"/>
                  <a:gd name="T2" fmla="*/ 4 w 413"/>
                  <a:gd name="T3" fmla="*/ 232 h 236"/>
                  <a:gd name="T4" fmla="*/ 398 w 413"/>
                  <a:gd name="T5" fmla="*/ 236 h 236"/>
                  <a:gd name="T6" fmla="*/ 413 w 413"/>
                  <a:gd name="T7" fmla="*/ 132 h 236"/>
                  <a:gd name="T8" fmla="*/ 263 w 413"/>
                  <a:gd name="T9" fmla="*/ 117 h 236"/>
                  <a:gd name="T10" fmla="*/ 248 w 413"/>
                  <a:gd name="T11" fmla="*/ 69 h 236"/>
                  <a:gd name="T12" fmla="*/ 96 w 413"/>
                  <a:gd name="T13" fmla="*/ 11 h 236"/>
                  <a:gd name="T14" fmla="*/ 12 w 413"/>
                  <a:gd name="T15" fmla="*/ 1 h 236"/>
                  <a:gd name="T16" fmla="*/ 36 w 413"/>
                  <a:gd name="T17" fmla="*/ 26 h 236"/>
                  <a:gd name="T18" fmla="*/ 74 w 413"/>
                  <a:gd name="T19" fmla="*/ 207 h 236"/>
                  <a:gd name="T20" fmla="*/ 234 w 413"/>
                  <a:gd name="T21" fmla="*/ 207 h 236"/>
                  <a:gd name="T22" fmla="*/ 90 w 413"/>
                  <a:gd name="T23" fmla="*/ 98 h 236"/>
                  <a:gd name="T24" fmla="*/ 234 w 413"/>
                  <a:gd name="T25" fmla="*/ 207 h 236"/>
                  <a:gd name="T26" fmla="*/ 253 w 413"/>
                  <a:gd name="T27" fmla="*/ 207 h 236"/>
                  <a:gd name="T28" fmla="*/ 384 w 413"/>
                  <a:gd name="T29" fmla="*/ 146 h 236"/>
                  <a:gd name="T30" fmla="*/ 127 w 413"/>
                  <a:gd name="T31" fmla="*/ 111 h 236"/>
                  <a:gd name="T32" fmla="*/ 117 w 413"/>
                  <a:gd name="T33" fmla="*/ 137 h 236"/>
                  <a:gd name="T34" fmla="*/ 136 w 413"/>
                  <a:gd name="T35" fmla="*/ 137 h 236"/>
                  <a:gd name="T36" fmla="*/ 127 w 413"/>
                  <a:gd name="T37" fmla="*/ 111 h 236"/>
                  <a:gd name="T38" fmla="*/ 153 w 413"/>
                  <a:gd name="T39" fmla="*/ 121 h 236"/>
                  <a:gd name="T40" fmla="*/ 162 w 413"/>
                  <a:gd name="T41" fmla="*/ 146 h 236"/>
                  <a:gd name="T42" fmla="*/ 172 w 413"/>
                  <a:gd name="T43" fmla="*/ 121 h 236"/>
                  <a:gd name="T44" fmla="*/ 198 w 413"/>
                  <a:gd name="T45" fmla="*/ 111 h 236"/>
                  <a:gd name="T46" fmla="*/ 189 w 413"/>
                  <a:gd name="T47" fmla="*/ 137 h 236"/>
                  <a:gd name="T48" fmla="*/ 208 w 413"/>
                  <a:gd name="T49" fmla="*/ 137 h 236"/>
                  <a:gd name="T50" fmla="*/ 198 w 413"/>
                  <a:gd name="T51" fmla="*/ 111 h 236"/>
                  <a:gd name="T52" fmla="*/ 117 w 413"/>
                  <a:gd name="T53" fmla="*/ 169 h 236"/>
                  <a:gd name="T54" fmla="*/ 127 w 413"/>
                  <a:gd name="T55" fmla="*/ 194 h 236"/>
                  <a:gd name="T56" fmla="*/ 136 w 413"/>
                  <a:gd name="T57" fmla="*/ 169 h 236"/>
                  <a:gd name="T58" fmla="*/ 162 w 413"/>
                  <a:gd name="T59" fmla="*/ 159 h 236"/>
                  <a:gd name="T60" fmla="*/ 153 w 413"/>
                  <a:gd name="T61" fmla="*/ 184 h 236"/>
                  <a:gd name="T62" fmla="*/ 172 w 413"/>
                  <a:gd name="T63" fmla="*/ 184 h 236"/>
                  <a:gd name="T64" fmla="*/ 162 w 413"/>
                  <a:gd name="T65" fmla="*/ 159 h 236"/>
                  <a:gd name="T66" fmla="*/ 189 w 413"/>
                  <a:gd name="T67" fmla="*/ 169 h 236"/>
                  <a:gd name="T68" fmla="*/ 198 w 413"/>
                  <a:gd name="T69" fmla="*/ 194 h 236"/>
                  <a:gd name="T70" fmla="*/ 208 w 413"/>
                  <a:gd name="T71" fmla="*/ 169 h 236"/>
                  <a:gd name="T72" fmla="*/ 283 w 413"/>
                  <a:gd name="T73" fmla="*/ 194 h 236"/>
                  <a:gd name="T74" fmla="*/ 292 w 413"/>
                  <a:gd name="T75" fmla="*/ 169 h 236"/>
                  <a:gd name="T76" fmla="*/ 273 w 413"/>
                  <a:gd name="T77" fmla="*/ 169 h 236"/>
                  <a:gd name="T78" fmla="*/ 283 w 413"/>
                  <a:gd name="T79" fmla="*/ 194 h 236"/>
                  <a:gd name="T80" fmla="*/ 328 w 413"/>
                  <a:gd name="T81" fmla="*/ 184 h 236"/>
                  <a:gd name="T82" fmla="*/ 318 w 413"/>
                  <a:gd name="T83" fmla="*/ 159 h 236"/>
                  <a:gd name="T84" fmla="*/ 309 w 413"/>
                  <a:gd name="T85" fmla="*/ 184 h 236"/>
                  <a:gd name="T86" fmla="*/ 354 w 413"/>
                  <a:gd name="T87" fmla="*/ 194 h 236"/>
                  <a:gd name="T88" fmla="*/ 364 w 413"/>
                  <a:gd name="T89" fmla="*/ 169 h 236"/>
                  <a:gd name="T90" fmla="*/ 345 w 413"/>
                  <a:gd name="T91" fmla="*/ 169 h 236"/>
                  <a:gd name="T92" fmla="*/ 354 w 413"/>
                  <a:gd name="T93" fmla="*/ 194 h 2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413" h="236">
                    <a:moveTo>
                      <a:pt x="12" y="1"/>
                    </a:moveTo>
                    <a:cubicBezTo>
                      <a:pt x="9" y="4"/>
                      <a:pt x="7" y="7"/>
                      <a:pt x="7" y="11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0" y="225"/>
                      <a:pt x="1" y="229"/>
                      <a:pt x="4" y="232"/>
                    </a:cubicBezTo>
                    <a:cubicBezTo>
                      <a:pt x="7" y="235"/>
                      <a:pt x="11" y="236"/>
                      <a:pt x="14" y="236"/>
                    </a:cubicBezTo>
                    <a:cubicBezTo>
                      <a:pt x="398" y="236"/>
                      <a:pt x="398" y="236"/>
                      <a:pt x="398" y="236"/>
                    </a:cubicBezTo>
                    <a:cubicBezTo>
                      <a:pt x="406" y="236"/>
                      <a:pt x="413" y="230"/>
                      <a:pt x="413" y="222"/>
                    </a:cubicBezTo>
                    <a:cubicBezTo>
                      <a:pt x="413" y="132"/>
                      <a:pt x="413" y="132"/>
                      <a:pt x="413" y="132"/>
                    </a:cubicBezTo>
                    <a:cubicBezTo>
                      <a:pt x="413" y="124"/>
                      <a:pt x="406" y="117"/>
                      <a:pt x="398" y="117"/>
                    </a:cubicBezTo>
                    <a:cubicBezTo>
                      <a:pt x="398" y="117"/>
                      <a:pt x="286" y="117"/>
                      <a:pt x="263" y="117"/>
                    </a:cubicBezTo>
                    <a:cubicBezTo>
                      <a:pt x="263" y="103"/>
                      <a:pt x="263" y="84"/>
                      <a:pt x="263" y="84"/>
                    </a:cubicBezTo>
                    <a:cubicBezTo>
                      <a:pt x="263" y="76"/>
                      <a:pt x="256" y="69"/>
                      <a:pt x="248" y="69"/>
                    </a:cubicBezTo>
                    <a:cubicBezTo>
                      <a:pt x="248" y="69"/>
                      <a:pt x="121" y="69"/>
                      <a:pt x="98" y="69"/>
                    </a:cubicBezTo>
                    <a:cubicBezTo>
                      <a:pt x="97" y="51"/>
                      <a:pt x="96" y="11"/>
                      <a:pt x="96" y="11"/>
                    </a:cubicBezTo>
                    <a:cubicBezTo>
                      <a:pt x="96" y="7"/>
                      <a:pt x="94" y="3"/>
                      <a:pt x="90" y="0"/>
                    </a:cubicBezTo>
                    <a:lnTo>
                      <a:pt x="12" y="1"/>
                    </a:lnTo>
                    <a:close/>
                    <a:moveTo>
                      <a:pt x="29" y="207"/>
                    </a:moveTo>
                    <a:cubicBezTo>
                      <a:pt x="30" y="184"/>
                      <a:pt x="35" y="49"/>
                      <a:pt x="36" y="26"/>
                    </a:cubicBezTo>
                    <a:cubicBezTo>
                      <a:pt x="68" y="26"/>
                      <a:pt x="68" y="26"/>
                      <a:pt x="68" y="26"/>
                    </a:cubicBezTo>
                    <a:cubicBezTo>
                      <a:pt x="68" y="45"/>
                      <a:pt x="74" y="207"/>
                      <a:pt x="74" y="207"/>
                    </a:cubicBezTo>
                    <a:lnTo>
                      <a:pt x="29" y="207"/>
                    </a:lnTo>
                    <a:close/>
                    <a:moveTo>
                      <a:pt x="234" y="207"/>
                    </a:moveTo>
                    <a:cubicBezTo>
                      <a:pt x="93" y="207"/>
                      <a:pt x="93" y="207"/>
                      <a:pt x="93" y="207"/>
                    </a:cubicBezTo>
                    <a:cubicBezTo>
                      <a:pt x="90" y="98"/>
                      <a:pt x="90" y="98"/>
                      <a:pt x="90" y="98"/>
                    </a:cubicBezTo>
                    <a:cubicBezTo>
                      <a:pt x="115" y="98"/>
                      <a:pt x="213" y="98"/>
                      <a:pt x="234" y="98"/>
                    </a:cubicBezTo>
                    <a:cubicBezTo>
                      <a:pt x="234" y="112"/>
                      <a:pt x="234" y="207"/>
                      <a:pt x="234" y="207"/>
                    </a:cubicBezTo>
                    <a:close/>
                    <a:moveTo>
                      <a:pt x="384" y="207"/>
                    </a:moveTo>
                    <a:cubicBezTo>
                      <a:pt x="253" y="207"/>
                      <a:pt x="253" y="207"/>
                      <a:pt x="253" y="207"/>
                    </a:cubicBezTo>
                    <a:cubicBezTo>
                      <a:pt x="253" y="146"/>
                      <a:pt x="253" y="146"/>
                      <a:pt x="253" y="146"/>
                    </a:cubicBezTo>
                    <a:cubicBezTo>
                      <a:pt x="384" y="146"/>
                      <a:pt x="384" y="146"/>
                      <a:pt x="384" y="146"/>
                    </a:cubicBezTo>
                    <a:lnTo>
                      <a:pt x="384" y="207"/>
                    </a:lnTo>
                    <a:close/>
                    <a:moveTo>
                      <a:pt x="127" y="111"/>
                    </a:moveTo>
                    <a:cubicBezTo>
                      <a:pt x="121" y="111"/>
                      <a:pt x="117" y="116"/>
                      <a:pt x="117" y="121"/>
                    </a:cubicBezTo>
                    <a:cubicBezTo>
                      <a:pt x="117" y="137"/>
                      <a:pt x="117" y="137"/>
                      <a:pt x="117" y="137"/>
                    </a:cubicBezTo>
                    <a:cubicBezTo>
                      <a:pt x="117" y="142"/>
                      <a:pt x="121" y="146"/>
                      <a:pt x="127" y="146"/>
                    </a:cubicBezTo>
                    <a:cubicBezTo>
                      <a:pt x="132" y="146"/>
                      <a:pt x="136" y="142"/>
                      <a:pt x="136" y="137"/>
                    </a:cubicBezTo>
                    <a:cubicBezTo>
                      <a:pt x="136" y="121"/>
                      <a:pt x="136" y="121"/>
                      <a:pt x="136" y="121"/>
                    </a:cubicBezTo>
                    <a:cubicBezTo>
                      <a:pt x="136" y="116"/>
                      <a:pt x="132" y="111"/>
                      <a:pt x="127" y="111"/>
                    </a:cubicBezTo>
                    <a:close/>
                    <a:moveTo>
                      <a:pt x="162" y="111"/>
                    </a:moveTo>
                    <a:cubicBezTo>
                      <a:pt x="157" y="111"/>
                      <a:pt x="153" y="116"/>
                      <a:pt x="153" y="121"/>
                    </a:cubicBezTo>
                    <a:cubicBezTo>
                      <a:pt x="153" y="137"/>
                      <a:pt x="153" y="137"/>
                      <a:pt x="153" y="137"/>
                    </a:cubicBezTo>
                    <a:cubicBezTo>
                      <a:pt x="153" y="142"/>
                      <a:pt x="157" y="146"/>
                      <a:pt x="162" y="146"/>
                    </a:cubicBezTo>
                    <a:cubicBezTo>
                      <a:pt x="168" y="146"/>
                      <a:pt x="172" y="142"/>
                      <a:pt x="172" y="137"/>
                    </a:cubicBezTo>
                    <a:cubicBezTo>
                      <a:pt x="172" y="121"/>
                      <a:pt x="172" y="121"/>
                      <a:pt x="172" y="121"/>
                    </a:cubicBezTo>
                    <a:cubicBezTo>
                      <a:pt x="172" y="116"/>
                      <a:pt x="168" y="111"/>
                      <a:pt x="162" y="111"/>
                    </a:cubicBezTo>
                    <a:close/>
                    <a:moveTo>
                      <a:pt x="198" y="111"/>
                    </a:moveTo>
                    <a:cubicBezTo>
                      <a:pt x="193" y="111"/>
                      <a:pt x="189" y="116"/>
                      <a:pt x="189" y="121"/>
                    </a:cubicBezTo>
                    <a:cubicBezTo>
                      <a:pt x="189" y="137"/>
                      <a:pt x="189" y="137"/>
                      <a:pt x="189" y="137"/>
                    </a:cubicBezTo>
                    <a:cubicBezTo>
                      <a:pt x="189" y="142"/>
                      <a:pt x="193" y="146"/>
                      <a:pt x="198" y="146"/>
                    </a:cubicBezTo>
                    <a:cubicBezTo>
                      <a:pt x="203" y="146"/>
                      <a:pt x="208" y="142"/>
                      <a:pt x="208" y="137"/>
                    </a:cubicBezTo>
                    <a:cubicBezTo>
                      <a:pt x="208" y="121"/>
                      <a:pt x="208" y="121"/>
                      <a:pt x="208" y="121"/>
                    </a:cubicBezTo>
                    <a:cubicBezTo>
                      <a:pt x="208" y="116"/>
                      <a:pt x="203" y="111"/>
                      <a:pt x="198" y="111"/>
                    </a:cubicBezTo>
                    <a:close/>
                    <a:moveTo>
                      <a:pt x="127" y="159"/>
                    </a:moveTo>
                    <a:cubicBezTo>
                      <a:pt x="121" y="159"/>
                      <a:pt x="117" y="164"/>
                      <a:pt x="117" y="169"/>
                    </a:cubicBezTo>
                    <a:cubicBezTo>
                      <a:pt x="117" y="184"/>
                      <a:pt x="117" y="184"/>
                      <a:pt x="117" y="184"/>
                    </a:cubicBezTo>
                    <a:cubicBezTo>
                      <a:pt x="117" y="190"/>
                      <a:pt x="121" y="194"/>
                      <a:pt x="127" y="194"/>
                    </a:cubicBezTo>
                    <a:cubicBezTo>
                      <a:pt x="132" y="194"/>
                      <a:pt x="136" y="190"/>
                      <a:pt x="136" y="184"/>
                    </a:cubicBezTo>
                    <a:cubicBezTo>
                      <a:pt x="136" y="169"/>
                      <a:pt x="136" y="169"/>
                      <a:pt x="136" y="169"/>
                    </a:cubicBezTo>
                    <a:cubicBezTo>
                      <a:pt x="136" y="164"/>
                      <a:pt x="132" y="159"/>
                      <a:pt x="127" y="159"/>
                    </a:cubicBezTo>
                    <a:close/>
                    <a:moveTo>
                      <a:pt x="162" y="159"/>
                    </a:moveTo>
                    <a:cubicBezTo>
                      <a:pt x="157" y="159"/>
                      <a:pt x="153" y="164"/>
                      <a:pt x="153" y="169"/>
                    </a:cubicBezTo>
                    <a:cubicBezTo>
                      <a:pt x="153" y="184"/>
                      <a:pt x="153" y="184"/>
                      <a:pt x="153" y="184"/>
                    </a:cubicBezTo>
                    <a:cubicBezTo>
                      <a:pt x="153" y="190"/>
                      <a:pt x="157" y="194"/>
                      <a:pt x="162" y="194"/>
                    </a:cubicBezTo>
                    <a:cubicBezTo>
                      <a:pt x="168" y="194"/>
                      <a:pt x="172" y="190"/>
                      <a:pt x="172" y="184"/>
                    </a:cubicBezTo>
                    <a:cubicBezTo>
                      <a:pt x="172" y="169"/>
                      <a:pt x="172" y="169"/>
                      <a:pt x="172" y="169"/>
                    </a:cubicBezTo>
                    <a:cubicBezTo>
                      <a:pt x="172" y="164"/>
                      <a:pt x="168" y="159"/>
                      <a:pt x="162" y="159"/>
                    </a:cubicBezTo>
                    <a:close/>
                    <a:moveTo>
                      <a:pt x="198" y="159"/>
                    </a:moveTo>
                    <a:cubicBezTo>
                      <a:pt x="193" y="159"/>
                      <a:pt x="189" y="164"/>
                      <a:pt x="189" y="169"/>
                    </a:cubicBezTo>
                    <a:cubicBezTo>
                      <a:pt x="189" y="184"/>
                      <a:pt x="189" y="184"/>
                      <a:pt x="189" y="184"/>
                    </a:cubicBezTo>
                    <a:cubicBezTo>
                      <a:pt x="189" y="190"/>
                      <a:pt x="193" y="194"/>
                      <a:pt x="198" y="194"/>
                    </a:cubicBezTo>
                    <a:cubicBezTo>
                      <a:pt x="203" y="194"/>
                      <a:pt x="208" y="190"/>
                      <a:pt x="208" y="184"/>
                    </a:cubicBezTo>
                    <a:cubicBezTo>
                      <a:pt x="208" y="169"/>
                      <a:pt x="208" y="169"/>
                      <a:pt x="208" y="169"/>
                    </a:cubicBezTo>
                    <a:cubicBezTo>
                      <a:pt x="208" y="164"/>
                      <a:pt x="203" y="159"/>
                      <a:pt x="198" y="159"/>
                    </a:cubicBezTo>
                    <a:close/>
                    <a:moveTo>
                      <a:pt x="283" y="194"/>
                    </a:moveTo>
                    <a:cubicBezTo>
                      <a:pt x="288" y="194"/>
                      <a:pt x="292" y="190"/>
                      <a:pt x="292" y="184"/>
                    </a:cubicBezTo>
                    <a:cubicBezTo>
                      <a:pt x="292" y="169"/>
                      <a:pt x="292" y="169"/>
                      <a:pt x="292" y="169"/>
                    </a:cubicBezTo>
                    <a:cubicBezTo>
                      <a:pt x="292" y="164"/>
                      <a:pt x="288" y="159"/>
                      <a:pt x="283" y="159"/>
                    </a:cubicBezTo>
                    <a:cubicBezTo>
                      <a:pt x="277" y="159"/>
                      <a:pt x="273" y="164"/>
                      <a:pt x="273" y="169"/>
                    </a:cubicBezTo>
                    <a:cubicBezTo>
                      <a:pt x="273" y="184"/>
                      <a:pt x="273" y="184"/>
                      <a:pt x="273" y="184"/>
                    </a:cubicBezTo>
                    <a:cubicBezTo>
                      <a:pt x="273" y="190"/>
                      <a:pt x="277" y="194"/>
                      <a:pt x="283" y="194"/>
                    </a:cubicBezTo>
                    <a:close/>
                    <a:moveTo>
                      <a:pt x="318" y="194"/>
                    </a:moveTo>
                    <a:cubicBezTo>
                      <a:pt x="324" y="194"/>
                      <a:pt x="328" y="190"/>
                      <a:pt x="328" y="184"/>
                    </a:cubicBezTo>
                    <a:cubicBezTo>
                      <a:pt x="328" y="169"/>
                      <a:pt x="328" y="169"/>
                      <a:pt x="328" y="169"/>
                    </a:cubicBezTo>
                    <a:cubicBezTo>
                      <a:pt x="328" y="164"/>
                      <a:pt x="324" y="159"/>
                      <a:pt x="318" y="159"/>
                    </a:cubicBezTo>
                    <a:cubicBezTo>
                      <a:pt x="313" y="159"/>
                      <a:pt x="309" y="164"/>
                      <a:pt x="309" y="169"/>
                    </a:cubicBezTo>
                    <a:cubicBezTo>
                      <a:pt x="309" y="184"/>
                      <a:pt x="309" y="184"/>
                      <a:pt x="309" y="184"/>
                    </a:cubicBezTo>
                    <a:cubicBezTo>
                      <a:pt x="309" y="190"/>
                      <a:pt x="313" y="194"/>
                      <a:pt x="318" y="194"/>
                    </a:cubicBezTo>
                    <a:close/>
                    <a:moveTo>
                      <a:pt x="354" y="194"/>
                    </a:moveTo>
                    <a:cubicBezTo>
                      <a:pt x="359" y="194"/>
                      <a:pt x="364" y="190"/>
                      <a:pt x="364" y="184"/>
                    </a:cubicBezTo>
                    <a:cubicBezTo>
                      <a:pt x="364" y="169"/>
                      <a:pt x="364" y="169"/>
                      <a:pt x="364" y="169"/>
                    </a:cubicBezTo>
                    <a:cubicBezTo>
                      <a:pt x="364" y="164"/>
                      <a:pt x="359" y="159"/>
                      <a:pt x="354" y="159"/>
                    </a:cubicBezTo>
                    <a:cubicBezTo>
                      <a:pt x="349" y="159"/>
                      <a:pt x="345" y="164"/>
                      <a:pt x="345" y="169"/>
                    </a:cubicBezTo>
                    <a:cubicBezTo>
                      <a:pt x="345" y="184"/>
                      <a:pt x="345" y="184"/>
                      <a:pt x="345" y="184"/>
                    </a:cubicBezTo>
                    <a:cubicBezTo>
                      <a:pt x="345" y="190"/>
                      <a:pt x="349" y="194"/>
                      <a:pt x="354" y="19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grpSp>
        <p:nvGrpSpPr>
          <p:cNvPr id="63" name="Group 59"/>
          <p:cNvGrpSpPr>
            <a:grpSpLocks noChangeAspect="1"/>
          </p:cNvGrpSpPr>
          <p:nvPr/>
        </p:nvGrpSpPr>
        <p:grpSpPr bwMode="auto">
          <a:xfrm>
            <a:off x="5724525" y="3935413"/>
            <a:ext cx="360363" cy="360362"/>
            <a:chOff x="2514" y="1978"/>
            <a:chExt cx="680" cy="680"/>
          </a:xfrm>
        </p:grpSpPr>
        <p:sp>
          <p:nvSpPr>
            <p:cNvPr id="64" name="Oval 60"/>
            <p:cNvSpPr>
              <a:spLocks noChangeAspect="1" noChangeArrowheads="1"/>
            </p:cNvSpPr>
            <p:nvPr/>
          </p:nvSpPr>
          <p:spPr bwMode="gray">
            <a:xfrm>
              <a:off x="2514" y="1978"/>
              <a:ext cx="680" cy="680"/>
            </a:xfrm>
            <a:prstGeom prst="ellipse">
              <a:avLst/>
            </a:prstGeom>
            <a:solidFill>
              <a:schemeClr val="bg1">
                <a:alpha val="25098"/>
              </a:schemeClr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BE">
                <a:ea typeface="Geneva" charset="-128"/>
              </a:endParaRPr>
            </a:p>
          </p:txBody>
        </p:sp>
        <p:grpSp>
          <p:nvGrpSpPr>
            <p:cNvPr id="65" name="Group 61"/>
            <p:cNvGrpSpPr>
              <a:grpSpLocks noChangeAspect="1"/>
            </p:cNvGrpSpPr>
            <p:nvPr/>
          </p:nvGrpSpPr>
          <p:grpSpPr bwMode="auto">
            <a:xfrm>
              <a:off x="2695" y="2091"/>
              <a:ext cx="317" cy="453"/>
              <a:chOff x="5874" y="1614"/>
              <a:chExt cx="763" cy="1089"/>
            </a:xfrm>
          </p:grpSpPr>
          <p:sp>
            <p:nvSpPr>
              <p:cNvPr id="66" name="Freeform 62"/>
              <p:cNvSpPr>
                <a:spLocks noChangeAspect="1"/>
              </p:cNvSpPr>
              <p:nvPr/>
            </p:nvSpPr>
            <p:spPr bwMode="gray">
              <a:xfrm>
                <a:off x="5874" y="1614"/>
                <a:ext cx="763" cy="1089"/>
              </a:xfrm>
              <a:custGeom>
                <a:avLst/>
                <a:gdLst>
                  <a:gd name="T0" fmla="*/ 161 w 323"/>
                  <a:gd name="T1" fmla="*/ 461 h 461"/>
                  <a:gd name="T2" fmla="*/ 129 w 323"/>
                  <a:gd name="T3" fmla="*/ 449 h 461"/>
                  <a:gd name="T4" fmla="*/ 119 w 323"/>
                  <a:gd name="T5" fmla="*/ 449 h 461"/>
                  <a:gd name="T6" fmla="*/ 60 w 323"/>
                  <a:gd name="T7" fmla="*/ 390 h 461"/>
                  <a:gd name="T8" fmla="*/ 64 w 323"/>
                  <a:gd name="T9" fmla="*/ 369 h 461"/>
                  <a:gd name="T10" fmla="*/ 60 w 323"/>
                  <a:gd name="T11" fmla="*/ 348 h 461"/>
                  <a:gd name="T12" fmla="*/ 68 w 323"/>
                  <a:gd name="T13" fmla="*/ 319 h 461"/>
                  <a:gd name="T14" fmla="*/ 68 w 323"/>
                  <a:gd name="T15" fmla="*/ 312 h 461"/>
                  <a:gd name="T16" fmla="*/ 55 w 323"/>
                  <a:gd name="T17" fmla="*/ 288 h 461"/>
                  <a:gd name="T18" fmla="*/ 0 w 323"/>
                  <a:gd name="T19" fmla="*/ 161 h 461"/>
                  <a:gd name="T20" fmla="*/ 161 w 323"/>
                  <a:gd name="T21" fmla="*/ 0 h 461"/>
                  <a:gd name="T22" fmla="*/ 323 w 323"/>
                  <a:gd name="T23" fmla="*/ 161 h 461"/>
                  <a:gd name="T24" fmla="*/ 267 w 323"/>
                  <a:gd name="T25" fmla="*/ 288 h 461"/>
                  <a:gd name="T26" fmla="*/ 255 w 323"/>
                  <a:gd name="T27" fmla="*/ 312 h 461"/>
                  <a:gd name="T28" fmla="*/ 255 w 323"/>
                  <a:gd name="T29" fmla="*/ 319 h 461"/>
                  <a:gd name="T30" fmla="*/ 263 w 323"/>
                  <a:gd name="T31" fmla="*/ 348 h 461"/>
                  <a:gd name="T32" fmla="*/ 259 w 323"/>
                  <a:gd name="T33" fmla="*/ 369 h 461"/>
                  <a:gd name="T34" fmla="*/ 263 w 323"/>
                  <a:gd name="T35" fmla="*/ 390 h 461"/>
                  <a:gd name="T36" fmla="*/ 203 w 323"/>
                  <a:gd name="T37" fmla="*/ 449 h 461"/>
                  <a:gd name="T38" fmla="*/ 194 w 323"/>
                  <a:gd name="T39" fmla="*/ 449 h 461"/>
                  <a:gd name="T40" fmla="*/ 161 w 323"/>
                  <a:gd name="T41" fmla="*/ 461 h 46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23" h="461">
                    <a:moveTo>
                      <a:pt x="161" y="461"/>
                    </a:moveTo>
                    <a:cubicBezTo>
                      <a:pt x="149" y="461"/>
                      <a:pt x="138" y="457"/>
                      <a:pt x="129" y="449"/>
                    </a:cubicBezTo>
                    <a:cubicBezTo>
                      <a:pt x="119" y="449"/>
                      <a:pt x="119" y="449"/>
                      <a:pt x="119" y="449"/>
                    </a:cubicBezTo>
                    <a:cubicBezTo>
                      <a:pt x="87" y="449"/>
                      <a:pt x="60" y="422"/>
                      <a:pt x="60" y="390"/>
                    </a:cubicBezTo>
                    <a:cubicBezTo>
                      <a:pt x="60" y="382"/>
                      <a:pt x="61" y="375"/>
                      <a:pt x="64" y="369"/>
                    </a:cubicBezTo>
                    <a:cubicBezTo>
                      <a:pt x="61" y="362"/>
                      <a:pt x="60" y="355"/>
                      <a:pt x="60" y="348"/>
                    </a:cubicBezTo>
                    <a:cubicBezTo>
                      <a:pt x="60" y="337"/>
                      <a:pt x="62" y="328"/>
                      <a:pt x="68" y="319"/>
                    </a:cubicBezTo>
                    <a:cubicBezTo>
                      <a:pt x="68" y="312"/>
                      <a:pt x="68" y="312"/>
                      <a:pt x="68" y="312"/>
                    </a:cubicBezTo>
                    <a:cubicBezTo>
                      <a:pt x="68" y="299"/>
                      <a:pt x="68" y="299"/>
                      <a:pt x="55" y="288"/>
                    </a:cubicBezTo>
                    <a:cubicBezTo>
                      <a:pt x="39" y="273"/>
                      <a:pt x="0" y="230"/>
                      <a:pt x="0" y="161"/>
                    </a:cubicBezTo>
                    <a:cubicBezTo>
                      <a:pt x="0" y="82"/>
                      <a:pt x="60" y="0"/>
                      <a:pt x="161" y="0"/>
                    </a:cubicBezTo>
                    <a:cubicBezTo>
                      <a:pt x="262" y="0"/>
                      <a:pt x="323" y="82"/>
                      <a:pt x="323" y="161"/>
                    </a:cubicBezTo>
                    <a:cubicBezTo>
                      <a:pt x="323" y="230"/>
                      <a:pt x="284" y="273"/>
                      <a:pt x="267" y="288"/>
                    </a:cubicBezTo>
                    <a:cubicBezTo>
                      <a:pt x="255" y="299"/>
                      <a:pt x="255" y="299"/>
                      <a:pt x="255" y="312"/>
                    </a:cubicBezTo>
                    <a:cubicBezTo>
                      <a:pt x="255" y="319"/>
                      <a:pt x="255" y="319"/>
                      <a:pt x="255" y="319"/>
                    </a:cubicBezTo>
                    <a:cubicBezTo>
                      <a:pt x="260" y="328"/>
                      <a:pt x="263" y="338"/>
                      <a:pt x="263" y="348"/>
                    </a:cubicBezTo>
                    <a:cubicBezTo>
                      <a:pt x="263" y="355"/>
                      <a:pt x="261" y="362"/>
                      <a:pt x="259" y="369"/>
                    </a:cubicBezTo>
                    <a:cubicBezTo>
                      <a:pt x="261" y="375"/>
                      <a:pt x="263" y="382"/>
                      <a:pt x="263" y="390"/>
                    </a:cubicBezTo>
                    <a:cubicBezTo>
                      <a:pt x="263" y="422"/>
                      <a:pt x="236" y="449"/>
                      <a:pt x="203" y="449"/>
                    </a:cubicBezTo>
                    <a:cubicBezTo>
                      <a:pt x="194" y="449"/>
                      <a:pt x="194" y="449"/>
                      <a:pt x="194" y="449"/>
                    </a:cubicBezTo>
                    <a:cubicBezTo>
                      <a:pt x="185" y="457"/>
                      <a:pt x="173" y="461"/>
                      <a:pt x="161" y="461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67" name="Freeform 63"/>
              <p:cNvSpPr>
                <a:spLocks noChangeAspect="1" noEditPoints="1"/>
              </p:cNvSpPr>
              <p:nvPr/>
            </p:nvSpPr>
            <p:spPr bwMode="gray">
              <a:xfrm>
                <a:off x="5931" y="1670"/>
                <a:ext cx="649" cy="976"/>
              </a:xfrm>
              <a:custGeom>
                <a:avLst/>
                <a:gdLst>
                  <a:gd name="T0" fmla="*/ 137 w 275"/>
                  <a:gd name="T1" fmla="*/ 0 h 413"/>
                  <a:gd name="T2" fmla="*/ 0 w 275"/>
                  <a:gd name="T3" fmla="*/ 137 h 413"/>
                  <a:gd name="T4" fmla="*/ 48 w 275"/>
                  <a:gd name="T5" fmla="*/ 246 h 413"/>
                  <a:gd name="T6" fmla="*/ 68 w 275"/>
                  <a:gd name="T7" fmla="*/ 289 h 413"/>
                  <a:gd name="T8" fmla="*/ 68 w 275"/>
                  <a:gd name="T9" fmla="*/ 297 h 413"/>
                  <a:gd name="T10" fmla="*/ 68 w 275"/>
                  <a:gd name="T11" fmla="*/ 302 h 413"/>
                  <a:gd name="T12" fmla="*/ 60 w 275"/>
                  <a:gd name="T13" fmla="*/ 324 h 413"/>
                  <a:gd name="T14" fmla="*/ 67 w 275"/>
                  <a:gd name="T15" fmla="*/ 345 h 413"/>
                  <a:gd name="T16" fmla="*/ 60 w 275"/>
                  <a:gd name="T17" fmla="*/ 366 h 413"/>
                  <a:gd name="T18" fmla="*/ 95 w 275"/>
                  <a:gd name="T19" fmla="*/ 401 h 413"/>
                  <a:gd name="T20" fmla="*/ 115 w 275"/>
                  <a:gd name="T21" fmla="*/ 401 h 413"/>
                  <a:gd name="T22" fmla="*/ 137 w 275"/>
                  <a:gd name="T23" fmla="*/ 413 h 413"/>
                  <a:gd name="T24" fmla="*/ 159 w 275"/>
                  <a:gd name="T25" fmla="*/ 401 h 413"/>
                  <a:gd name="T26" fmla="*/ 179 w 275"/>
                  <a:gd name="T27" fmla="*/ 401 h 413"/>
                  <a:gd name="T28" fmla="*/ 215 w 275"/>
                  <a:gd name="T29" fmla="*/ 366 h 413"/>
                  <a:gd name="T30" fmla="*/ 208 w 275"/>
                  <a:gd name="T31" fmla="*/ 345 h 413"/>
                  <a:gd name="T32" fmla="*/ 215 w 275"/>
                  <a:gd name="T33" fmla="*/ 324 h 413"/>
                  <a:gd name="T34" fmla="*/ 206 w 275"/>
                  <a:gd name="T35" fmla="*/ 301 h 413"/>
                  <a:gd name="T36" fmla="*/ 207 w 275"/>
                  <a:gd name="T37" fmla="*/ 297 h 413"/>
                  <a:gd name="T38" fmla="*/ 207 w 275"/>
                  <a:gd name="T39" fmla="*/ 289 h 413"/>
                  <a:gd name="T40" fmla="*/ 227 w 275"/>
                  <a:gd name="T41" fmla="*/ 246 h 413"/>
                  <a:gd name="T42" fmla="*/ 275 w 275"/>
                  <a:gd name="T43" fmla="*/ 137 h 413"/>
                  <a:gd name="T44" fmla="*/ 137 w 275"/>
                  <a:gd name="T45" fmla="*/ 0 h 413"/>
                  <a:gd name="T46" fmla="*/ 179 w 275"/>
                  <a:gd name="T47" fmla="*/ 372 h 413"/>
                  <a:gd name="T48" fmla="*/ 95 w 275"/>
                  <a:gd name="T49" fmla="*/ 372 h 413"/>
                  <a:gd name="T50" fmla="*/ 87 w 275"/>
                  <a:gd name="T51" fmla="*/ 363 h 413"/>
                  <a:gd name="T52" fmla="*/ 95 w 275"/>
                  <a:gd name="T53" fmla="*/ 354 h 413"/>
                  <a:gd name="T54" fmla="*/ 179 w 275"/>
                  <a:gd name="T55" fmla="*/ 354 h 413"/>
                  <a:gd name="T56" fmla="*/ 188 w 275"/>
                  <a:gd name="T57" fmla="*/ 363 h 413"/>
                  <a:gd name="T58" fmla="*/ 179 w 275"/>
                  <a:gd name="T59" fmla="*/ 372 h 413"/>
                  <a:gd name="T60" fmla="*/ 179 w 275"/>
                  <a:gd name="T61" fmla="*/ 335 h 413"/>
                  <a:gd name="T62" fmla="*/ 95 w 275"/>
                  <a:gd name="T63" fmla="*/ 335 h 413"/>
                  <a:gd name="T64" fmla="*/ 87 w 275"/>
                  <a:gd name="T65" fmla="*/ 326 h 413"/>
                  <a:gd name="T66" fmla="*/ 95 w 275"/>
                  <a:gd name="T67" fmla="*/ 317 h 413"/>
                  <a:gd name="T68" fmla="*/ 179 w 275"/>
                  <a:gd name="T69" fmla="*/ 317 h 413"/>
                  <a:gd name="T70" fmla="*/ 188 w 275"/>
                  <a:gd name="T71" fmla="*/ 326 h 413"/>
                  <a:gd name="T72" fmla="*/ 179 w 275"/>
                  <a:gd name="T73" fmla="*/ 335 h 413"/>
                  <a:gd name="T74" fmla="*/ 207 w 275"/>
                  <a:gd name="T75" fmla="*/ 225 h 413"/>
                  <a:gd name="T76" fmla="*/ 178 w 275"/>
                  <a:gd name="T77" fmla="*/ 293 h 413"/>
                  <a:gd name="T78" fmla="*/ 96 w 275"/>
                  <a:gd name="T79" fmla="*/ 293 h 413"/>
                  <a:gd name="T80" fmla="*/ 67 w 275"/>
                  <a:gd name="T81" fmla="*/ 225 h 413"/>
                  <a:gd name="T82" fmla="*/ 29 w 275"/>
                  <a:gd name="T83" fmla="*/ 137 h 413"/>
                  <a:gd name="T84" fmla="*/ 137 w 275"/>
                  <a:gd name="T85" fmla="*/ 29 h 413"/>
                  <a:gd name="T86" fmla="*/ 246 w 275"/>
                  <a:gd name="T87" fmla="*/ 137 h 413"/>
                  <a:gd name="T88" fmla="*/ 207 w 275"/>
                  <a:gd name="T89" fmla="*/ 225 h 41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75" h="413">
                    <a:moveTo>
                      <a:pt x="137" y="0"/>
                    </a:moveTo>
                    <a:cubicBezTo>
                      <a:pt x="51" y="0"/>
                      <a:pt x="0" y="70"/>
                      <a:pt x="0" y="137"/>
                    </a:cubicBezTo>
                    <a:cubicBezTo>
                      <a:pt x="0" y="196"/>
                      <a:pt x="33" y="233"/>
                      <a:pt x="48" y="246"/>
                    </a:cubicBezTo>
                    <a:cubicBezTo>
                      <a:pt x="68" y="265"/>
                      <a:pt x="68" y="273"/>
                      <a:pt x="68" y="289"/>
                    </a:cubicBezTo>
                    <a:cubicBezTo>
                      <a:pt x="68" y="297"/>
                      <a:pt x="68" y="297"/>
                      <a:pt x="68" y="297"/>
                    </a:cubicBezTo>
                    <a:cubicBezTo>
                      <a:pt x="68" y="302"/>
                      <a:pt x="68" y="302"/>
                      <a:pt x="68" y="302"/>
                    </a:cubicBezTo>
                    <a:cubicBezTo>
                      <a:pt x="63" y="308"/>
                      <a:pt x="60" y="316"/>
                      <a:pt x="60" y="324"/>
                    </a:cubicBezTo>
                    <a:cubicBezTo>
                      <a:pt x="60" y="332"/>
                      <a:pt x="63" y="339"/>
                      <a:pt x="67" y="345"/>
                    </a:cubicBezTo>
                    <a:cubicBezTo>
                      <a:pt x="63" y="351"/>
                      <a:pt x="60" y="358"/>
                      <a:pt x="60" y="366"/>
                    </a:cubicBezTo>
                    <a:cubicBezTo>
                      <a:pt x="60" y="385"/>
                      <a:pt x="76" y="401"/>
                      <a:pt x="95" y="401"/>
                    </a:cubicBezTo>
                    <a:cubicBezTo>
                      <a:pt x="115" y="401"/>
                      <a:pt x="115" y="401"/>
                      <a:pt x="115" y="401"/>
                    </a:cubicBezTo>
                    <a:cubicBezTo>
                      <a:pt x="120" y="408"/>
                      <a:pt x="128" y="413"/>
                      <a:pt x="137" y="413"/>
                    </a:cubicBezTo>
                    <a:cubicBezTo>
                      <a:pt x="146" y="413"/>
                      <a:pt x="155" y="408"/>
                      <a:pt x="159" y="401"/>
                    </a:cubicBezTo>
                    <a:cubicBezTo>
                      <a:pt x="179" y="401"/>
                      <a:pt x="179" y="401"/>
                      <a:pt x="179" y="401"/>
                    </a:cubicBezTo>
                    <a:cubicBezTo>
                      <a:pt x="199" y="401"/>
                      <a:pt x="215" y="385"/>
                      <a:pt x="215" y="366"/>
                    </a:cubicBezTo>
                    <a:cubicBezTo>
                      <a:pt x="215" y="358"/>
                      <a:pt x="212" y="351"/>
                      <a:pt x="208" y="345"/>
                    </a:cubicBezTo>
                    <a:cubicBezTo>
                      <a:pt x="212" y="339"/>
                      <a:pt x="215" y="332"/>
                      <a:pt x="215" y="324"/>
                    </a:cubicBezTo>
                    <a:cubicBezTo>
                      <a:pt x="215" y="315"/>
                      <a:pt x="211" y="307"/>
                      <a:pt x="206" y="301"/>
                    </a:cubicBezTo>
                    <a:cubicBezTo>
                      <a:pt x="207" y="300"/>
                      <a:pt x="207" y="298"/>
                      <a:pt x="207" y="297"/>
                    </a:cubicBezTo>
                    <a:cubicBezTo>
                      <a:pt x="207" y="289"/>
                      <a:pt x="207" y="289"/>
                      <a:pt x="207" y="289"/>
                    </a:cubicBezTo>
                    <a:cubicBezTo>
                      <a:pt x="206" y="273"/>
                      <a:pt x="206" y="265"/>
                      <a:pt x="227" y="246"/>
                    </a:cubicBezTo>
                    <a:cubicBezTo>
                      <a:pt x="241" y="233"/>
                      <a:pt x="275" y="196"/>
                      <a:pt x="275" y="137"/>
                    </a:cubicBezTo>
                    <a:cubicBezTo>
                      <a:pt x="275" y="70"/>
                      <a:pt x="223" y="0"/>
                      <a:pt x="137" y="0"/>
                    </a:cubicBezTo>
                    <a:close/>
                    <a:moveTo>
                      <a:pt x="179" y="372"/>
                    </a:moveTo>
                    <a:cubicBezTo>
                      <a:pt x="95" y="372"/>
                      <a:pt x="95" y="372"/>
                      <a:pt x="95" y="372"/>
                    </a:cubicBezTo>
                    <a:cubicBezTo>
                      <a:pt x="91" y="372"/>
                      <a:pt x="87" y="368"/>
                      <a:pt x="87" y="363"/>
                    </a:cubicBezTo>
                    <a:cubicBezTo>
                      <a:pt x="87" y="358"/>
                      <a:pt x="91" y="354"/>
                      <a:pt x="95" y="354"/>
                    </a:cubicBezTo>
                    <a:cubicBezTo>
                      <a:pt x="179" y="354"/>
                      <a:pt x="179" y="354"/>
                      <a:pt x="179" y="354"/>
                    </a:cubicBezTo>
                    <a:cubicBezTo>
                      <a:pt x="184" y="354"/>
                      <a:pt x="188" y="358"/>
                      <a:pt x="188" y="363"/>
                    </a:cubicBezTo>
                    <a:cubicBezTo>
                      <a:pt x="188" y="368"/>
                      <a:pt x="184" y="372"/>
                      <a:pt x="179" y="372"/>
                    </a:cubicBezTo>
                    <a:close/>
                    <a:moveTo>
                      <a:pt x="179" y="335"/>
                    </a:moveTo>
                    <a:cubicBezTo>
                      <a:pt x="95" y="335"/>
                      <a:pt x="95" y="335"/>
                      <a:pt x="95" y="335"/>
                    </a:cubicBezTo>
                    <a:cubicBezTo>
                      <a:pt x="91" y="335"/>
                      <a:pt x="87" y="331"/>
                      <a:pt x="87" y="326"/>
                    </a:cubicBezTo>
                    <a:cubicBezTo>
                      <a:pt x="87" y="321"/>
                      <a:pt x="91" y="317"/>
                      <a:pt x="95" y="317"/>
                    </a:cubicBezTo>
                    <a:cubicBezTo>
                      <a:pt x="179" y="317"/>
                      <a:pt x="179" y="317"/>
                      <a:pt x="179" y="317"/>
                    </a:cubicBezTo>
                    <a:cubicBezTo>
                      <a:pt x="184" y="317"/>
                      <a:pt x="188" y="321"/>
                      <a:pt x="188" y="326"/>
                    </a:cubicBezTo>
                    <a:cubicBezTo>
                      <a:pt x="188" y="331"/>
                      <a:pt x="184" y="335"/>
                      <a:pt x="179" y="335"/>
                    </a:cubicBezTo>
                    <a:close/>
                    <a:moveTo>
                      <a:pt x="207" y="225"/>
                    </a:moveTo>
                    <a:cubicBezTo>
                      <a:pt x="180" y="251"/>
                      <a:pt x="178" y="266"/>
                      <a:pt x="178" y="293"/>
                    </a:cubicBezTo>
                    <a:cubicBezTo>
                      <a:pt x="96" y="293"/>
                      <a:pt x="96" y="293"/>
                      <a:pt x="96" y="293"/>
                    </a:cubicBezTo>
                    <a:cubicBezTo>
                      <a:pt x="97" y="266"/>
                      <a:pt x="95" y="251"/>
                      <a:pt x="67" y="225"/>
                    </a:cubicBezTo>
                    <a:cubicBezTo>
                      <a:pt x="56" y="214"/>
                      <a:pt x="29" y="185"/>
                      <a:pt x="29" y="137"/>
                    </a:cubicBezTo>
                    <a:cubicBezTo>
                      <a:pt x="29" y="84"/>
                      <a:pt x="69" y="29"/>
                      <a:pt x="137" y="29"/>
                    </a:cubicBezTo>
                    <a:cubicBezTo>
                      <a:pt x="205" y="29"/>
                      <a:pt x="246" y="84"/>
                      <a:pt x="246" y="137"/>
                    </a:cubicBezTo>
                    <a:cubicBezTo>
                      <a:pt x="246" y="185"/>
                      <a:pt x="219" y="214"/>
                      <a:pt x="207" y="22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414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196752"/>
          </a:xfrm>
        </p:spPr>
        <p:txBody>
          <a:bodyPr/>
          <a:lstStyle/>
          <a:p>
            <a:r>
              <a:rPr lang="sk-SK" sz="3200" dirty="0" smtClean="0"/>
              <a:t>Európsky sociálny fond</a:t>
            </a:r>
            <a:endParaRPr lang="sk-SK" sz="32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gray">
          <a:xfrm>
            <a:off x="494072" y="1124745"/>
            <a:ext cx="8229600" cy="502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1" dirty="0" err="1">
                <a:ea typeface="Geneva" charset="-128"/>
              </a:rPr>
              <a:t>Podiel</a:t>
            </a:r>
            <a:r>
              <a:rPr lang="en-US" sz="1600" b="1" dirty="0">
                <a:ea typeface="Geneva" charset="-128"/>
              </a:rPr>
              <a:t> ESF v </a:t>
            </a:r>
            <a:r>
              <a:rPr lang="en-US" sz="1600" b="1" dirty="0" err="1">
                <a:ea typeface="Geneva" charset="-128"/>
              </a:rPr>
              <a:t>rámci</a:t>
            </a:r>
            <a:r>
              <a:rPr lang="en-US" sz="1600" b="1" dirty="0">
                <a:ea typeface="Geneva" charset="-128"/>
              </a:rPr>
              <a:t> </a:t>
            </a:r>
            <a:r>
              <a:rPr lang="en-US" sz="1600" b="1" dirty="0" err="1">
                <a:ea typeface="Geneva" charset="-128"/>
              </a:rPr>
              <a:t>rozpočtu</a:t>
            </a:r>
            <a:r>
              <a:rPr lang="en-US" sz="1600" b="1" dirty="0">
                <a:ea typeface="Geneva" charset="-128"/>
              </a:rPr>
              <a:t> v </a:t>
            </a:r>
            <a:r>
              <a:rPr lang="en-US" sz="1600" b="1" dirty="0" err="1">
                <a:ea typeface="Geneva" charset="-128"/>
              </a:rPr>
              <a:t>oblasti</a:t>
            </a:r>
            <a:r>
              <a:rPr lang="en-US" sz="1600" b="1" dirty="0">
                <a:ea typeface="Geneva" charset="-128"/>
              </a:rPr>
              <a:t> </a:t>
            </a:r>
            <a:r>
              <a:rPr lang="en-US" sz="1600" b="1" dirty="0" err="1">
                <a:ea typeface="Geneva" charset="-128"/>
              </a:rPr>
              <a:t>politiky</a:t>
            </a:r>
            <a:r>
              <a:rPr lang="en-US" sz="1600" b="1" dirty="0">
                <a:ea typeface="Geneva" charset="-128"/>
              </a:rPr>
              <a:t> </a:t>
            </a:r>
            <a:r>
              <a:rPr lang="en-US" sz="1600" b="1" dirty="0" err="1">
                <a:ea typeface="Geneva" charset="-128"/>
              </a:rPr>
              <a:t>súdržnosti</a:t>
            </a:r>
            <a:endParaRPr lang="en-US" sz="1600" b="1" dirty="0">
              <a:ea typeface="Geneva" charset="-128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459575"/>
              </p:ext>
            </p:extLst>
          </p:nvPr>
        </p:nvGraphicFramePr>
        <p:xfrm>
          <a:off x="1336526" y="2204864"/>
          <a:ext cx="6178550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Chart" r:id="rId4" imgW="7667688" imgH="4057642" progId="MSGraph.Chart.8">
                  <p:embed followColorScheme="full"/>
                </p:oleObj>
              </mc:Choice>
              <mc:Fallback>
                <p:oleObj name="Chart" r:id="rId4" imgW="7667688" imgH="4057642" progId="MSGraph.Chart.8">
                  <p:embed followColorScheme="full"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526" y="2204864"/>
                        <a:ext cx="6178550" cy="286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eform 12"/>
          <p:cNvSpPr>
            <a:spLocks noChangeAspect="1"/>
          </p:cNvSpPr>
          <p:nvPr/>
        </p:nvSpPr>
        <p:spPr bwMode="gray">
          <a:xfrm>
            <a:off x="3851920" y="3284984"/>
            <a:ext cx="1147762" cy="1401763"/>
          </a:xfrm>
          <a:custGeom>
            <a:avLst/>
            <a:gdLst>
              <a:gd name="T0" fmla="*/ 46 w 817"/>
              <a:gd name="T1" fmla="*/ 409 h 998"/>
              <a:gd name="T2" fmla="*/ 590 w 817"/>
              <a:gd name="T3" fmla="*/ 91 h 998"/>
              <a:gd name="T4" fmla="*/ 363 w 817"/>
              <a:gd name="T5" fmla="*/ 91 h 998"/>
              <a:gd name="T6" fmla="*/ 817 w 817"/>
              <a:gd name="T7" fmla="*/ 0 h 998"/>
              <a:gd name="T8" fmla="*/ 726 w 817"/>
              <a:gd name="T9" fmla="*/ 318 h 998"/>
              <a:gd name="T10" fmla="*/ 726 w 817"/>
              <a:gd name="T11" fmla="*/ 137 h 998"/>
              <a:gd name="T12" fmla="*/ 0 w 817"/>
              <a:gd name="T13" fmla="*/ 998 h 998"/>
              <a:gd name="T14" fmla="*/ 182 w 817"/>
              <a:gd name="T15" fmla="*/ 409 h 998"/>
              <a:gd name="T16" fmla="*/ 46 w 817"/>
              <a:gd name="T17" fmla="*/ 409 h 9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17" h="998">
                <a:moveTo>
                  <a:pt x="46" y="409"/>
                </a:moveTo>
                <a:lnTo>
                  <a:pt x="590" y="91"/>
                </a:lnTo>
                <a:lnTo>
                  <a:pt x="363" y="91"/>
                </a:lnTo>
                <a:lnTo>
                  <a:pt x="817" y="0"/>
                </a:lnTo>
                <a:lnTo>
                  <a:pt x="726" y="318"/>
                </a:lnTo>
                <a:lnTo>
                  <a:pt x="726" y="137"/>
                </a:lnTo>
                <a:lnTo>
                  <a:pt x="0" y="998"/>
                </a:lnTo>
                <a:lnTo>
                  <a:pt x="182" y="409"/>
                </a:lnTo>
                <a:lnTo>
                  <a:pt x="46" y="409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519113" y="5229201"/>
            <a:ext cx="822960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just">
              <a:buFontTx/>
              <a:buNone/>
            </a:pPr>
            <a:r>
              <a:rPr lang="fr-BE" sz="1800" b="1" dirty="0" smtClean="0">
                <a:solidFill>
                  <a:schemeClr val="hlink"/>
                </a:solidFill>
              </a:rPr>
              <a:t>Z celkovej podpory zo štrukturálnych fondov (EFRR a ESF), podiel</a:t>
            </a:r>
            <a:r>
              <a:rPr lang="fr-BE" sz="1800" b="1" dirty="0" smtClean="0">
                <a:solidFill>
                  <a:schemeClr val="accent1"/>
                </a:solidFill>
              </a:rPr>
              <a:t> </a:t>
            </a:r>
            <a:r>
              <a:rPr lang="fr-BE" sz="1800" b="1" dirty="0" smtClean="0">
                <a:solidFill>
                  <a:schemeClr val="hlink"/>
                </a:solidFill>
              </a:rPr>
              <a:t> ESF bude predstavovať:</a:t>
            </a:r>
          </a:p>
          <a:p>
            <a:pPr marL="0" indent="0">
              <a:spcBef>
                <a:spcPts val="200"/>
              </a:spcBef>
            </a:pPr>
            <a:r>
              <a:rPr lang="fr-BE" sz="1800" dirty="0" smtClean="0"/>
              <a:t> 25 % v menej rozvinutých regiónoch</a:t>
            </a:r>
          </a:p>
          <a:p>
            <a:pPr marL="0" indent="0">
              <a:spcBef>
                <a:spcPts val="200"/>
              </a:spcBef>
            </a:pPr>
            <a:r>
              <a:rPr lang="fr-BE" sz="1800" dirty="0" smtClean="0"/>
              <a:t> 40 % v prechodných regiónoch</a:t>
            </a:r>
          </a:p>
          <a:p>
            <a:pPr marL="0" indent="0">
              <a:spcBef>
                <a:spcPts val="200"/>
              </a:spcBef>
            </a:pPr>
            <a:r>
              <a:rPr lang="fr-BE" sz="1800" dirty="0" smtClean="0"/>
              <a:t> 52 % v rozvinutejších regiónoch</a:t>
            </a:r>
            <a:endParaRPr lang="fr-FR" sz="1800" dirty="0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520157" y="1844824"/>
            <a:ext cx="1046162" cy="212725"/>
            <a:chOff x="2492" y="892"/>
            <a:chExt cx="659" cy="134"/>
          </a:xfrm>
        </p:grpSpPr>
        <p:sp>
          <p:nvSpPr>
            <p:cNvPr id="9" name="Rectangle 10"/>
            <p:cNvSpPr>
              <a:spLocks noChangeArrowheads="1"/>
            </p:cNvSpPr>
            <p:nvPr/>
          </p:nvSpPr>
          <p:spPr bwMode="gray">
            <a:xfrm>
              <a:off x="2492" y="914"/>
              <a:ext cx="92" cy="9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gray">
            <a:xfrm>
              <a:off x="2618" y="892"/>
              <a:ext cx="5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FR" sz="1400">
                  <a:solidFill>
                    <a:srgbClr val="000000"/>
                  </a:solidFill>
                  <a:ea typeface="Geneva" charset="-128"/>
                </a:rPr>
                <a:t>2007-2013</a:t>
              </a:r>
              <a:endParaRPr lang="fr-FR" sz="1400">
                <a:ea typeface="Geneva" charset="-128"/>
              </a:endParaRPr>
            </a:p>
          </p:txBody>
        </p:sp>
      </p:grpSp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5220072" y="1825346"/>
            <a:ext cx="1046163" cy="212725"/>
            <a:chOff x="1086" y="892"/>
            <a:chExt cx="659" cy="134"/>
          </a:xfrm>
        </p:grpSpPr>
        <p:sp>
          <p:nvSpPr>
            <p:cNvPr id="12" name="Rectangle 7"/>
            <p:cNvSpPr>
              <a:spLocks noChangeArrowheads="1"/>
            </p:cNvSpPr>
            <p:nvPr/>
          </p:nvSpPr>
          <p:spPr bwMode="gray">
            <a:xfrm>
              <a:off x="1086" y="914"/>
              <a:ext cx="92" cy="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BE">
                <a:ea typeface="Geneva" charset="-128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gray">
            <a:xfrm>
              <a:off x="1212" y="892"/>
              <a:ext cx="5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fr-FR" sz="1400" dirty="0">
                  <a:solidFill>
                    <a:srgbClr val="000000"/>
                  </a:solidFill>
                  <a:ea typeface="Geneva" charset="-128"/>
                </a:rPr>
                <a:t>2014-2020</a:t>
              </a:r>
              <a:endParaRPr lang="fr-FR" sz="1400" dirty="0">
                <a:ea typeface="Geneva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676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OleChart spid="5" grpId="0"/>
      <p:bldP spid="6" grpId="0" animBg="1"/>
    </p:bldLst>
  </p:timing>
</p:sld>
</file>

<file path=ppt/theme/theme1.xml><?xml version="1.0" encoding="utf-8"?>
<a:theme xmlns:a="http://schemas.openxmlformats.org/drawingml/2006/main" name="Glóbus">
  <a:themeElements>
    <a:clrScheme name="Glóbus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óbus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Glóbus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óbus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óbus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óbus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óbus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óbus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óbus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óbus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3652</TotalTime>
  <Words>687</Words>
  <Application>Microsoft Office PowerPoint</Application>
  <PresentationFormat>Prezentácia na obrazovke (4:3)</PresentationFormat>
  <Paragraphs>231</Paragraphs>
  <Slides>22</Slides>
  <Notes>22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22</vt:i4>
      </vt:variant>
    </vt:vector>
  </HeadingPairs>
  <TitlesOfParts>
    <vt:vector size="25" baseType="lpstr">
      <vt:lpstr>Glóbus</vt:lpstr>
      <vt:lpstr>Graf</vt:lpstr>
      <vt:lpstr>Chart</vt:lpstr>
      <vt:lpstr>Prezentácia programu PowerPoint</vt:lpstr>
      <vt:lpstr>Vplyv politiky súdržnosti</vt:lpstr>
      <vt:lpstr>Budúca politika súdržnosti EÚ</vt:lpstr>
      <vt:lpstr>Hlavné zmeny v politike súdržnosti EÚ</vt:lpstr>
      <vt:lpstr>Dôslednejšie využívanie finančných prostriedkov EÚ</vt:lpstr>
      <vt:lpstr>Zemepisné pokrytie podpory</vt:lpstr>
      <vt:lpstr>Finančné rozdelenie podpory</vt:lpstr>
      <vt:lpstr>Rozdelenie zdrojov na maximalizáciu účinku</vt:lpstr>
      <vt:lpstr>Európsky sociálny fond</vt:lpstr>
      <vt:lpstr>Kohézny fond</vt:lpstr>
      <vt:lpstr>Zjednodušenie celého systému</vt:lpstr>
      <vt:lpstr>Posilnenie územnej súdržnosti</vt:lpstr>
      <vt:lpstr>Politika zameraná na investície</vt:lpstr>
      <vt:lpstr>Územná spolupráca</vt:lpstr>
      <vt:lpstr>Tematické ciele </vt:lpstr>
      <vt:lpstr>Pozičný dokument</vt:lpstr>
      <vt:lpstr>Prezentácia programu PowerPoint</vt:lpstr>
      <vt:lpstr>Prezentácia programu PowerPoint</vt:lpstr>
      <vt:lpstr>Prezentácia programu PowerPoint</vt:lpstr>
      <vt:lpstr>Prezentácia programu PowerPoint</vt:lpstr>
      <vt:lpstr>Informácie k politike súdržnosti EÚ</vt:lpstr>
      <vt:lpstr>Ďakujem za Vašu pozornosť.</vt:lpstr>
    </vt:vector>
  </TitlesOfParts>
  <Company>MHSR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na predkladanie Žiadostí o nenávratný finančný príspevok (ďalej len ,,ŽoNFP“)   Kód výzvy KaHR – 21DM - 0801</dc:title>
  <dc:creator>MH SR</dc:creator>
  <cp:lastModifiedBy>slimakova</cp:lastModifiedBy>
  <cp:revision>104</cp:revision>
  <dcterms:created xsi:type="dcterms:W3CDTF">2008-07-23T08:59:00Z</dcterms:created>
  <dcterms:modified xsi:type="dcterms:W3CDTF">2012-12-20T10:07:03Z</dcterms:modified>
</cp:coreProperties>
</file>