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865" r:id="rId2"/>
    <p:sldId id="1047" r:id="rId3"/>
    <p:sldId id="1070" r:id="rId4"/>
    <p:sldId id="1075" r:id="rId5"/>
    <p:sldId id="1084" r:id="rId6"/>
    <p:sldId id="1083" r:id="rId7"/>
    <p:sldId id="1092" r:id="rId8"/>
    <p:sldId id="1072" r:id="rId9"/>
    <p:sldId id="1071" r:id="rId10"/>
    <p:sldId id="1086" r:id="rId11"/>
    <p:sldId id="1087" r:id="rId12"/>
    <p:sldId id="1088" r:id="rId13"/>
    <p:sldId id="1090" r:id="rId14"/>
    <p:sldId id="1091" r:id="rId15"/>
    <p:sldId id="1074" r:id="rId16"/>
  </p:sldIdLst>
  <p:sldSz cx="9906000" cy="6858000" type="A4"/>
  <p:notesSz cx="6735763" cy="9866313"/>
  <p:custDataLst>
    <p:tags r:id="rId19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919"/>
    <a:srgbClr val="DCF391"/>
    <a:srgbClr val="5D92A1"/>
    <a:srgbClr val="FF3300"/>
    <a:srgbClr val="FFFF99"/>
    <a:srgbClr val="FFCC00"/>
    <a:srgbClr val="C7E6A4"/>
    <a:srgbClr val="BC9051"/>
    <a:srgbClr val="CC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9" autoAdjust="0"/>
    <p:restoredTop sz="73118" autoAdjust="0"/>
  </p:normalViewPr>
  <p:slideViewPr>
    <p:cSldViewPr snapToGrid="0" snapToObjects="1">
      <p:cViewPr>
        <p:scale>
          <a:sx n="77" d="100"/>
          <a:sy n="77" d="100"/>
        </p:scale>
        <p:origin x="-1374" y="-144"/>
      </p:cViewPr>
      <p:guideLst>
        <p:guide orient="horz" pos="1111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2190" y="-90"/>
      </p:cViewPr>
      <p:guideLst>
        <p:guide orient="horz" pos="3108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29390" y="9660142"/>
            <a:ext cx="360873" cy="1652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05323" eaLnBrk="0" hangingPunct="0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5E875FB-092C-462B-93D4-ED3BA58C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1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8379" y="4688428"/>
            <a:ext cx="5510365" cy="48678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806" tIns="44604" rIns="90806" bIns="446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48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7975" y="227013"/>
            <a:ext cx="6073775" cy="4205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69032" y="9680603"/>
            <a:ext cx="221230" cy="1447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05323" eaLnBrk="0" hangingPunct="0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7501524-5CDC-46CB-89C1-36443394F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4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eaLnBrk="0" fontAlgn="base" hangingPunct="0">
      <a:spcBef>
        <a:spcPct val="100000"/>
      </a:spcBef>
      <a:spcAft>
        <a:spcPct val="0"/>
      </a:spcAft>
      <a:buFont typeface="Wingdings" pitchFamily="2" charset="2"/>
      <a:buChar char="§"/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42900" indent="-163513" algn="l" rtl="0" eaLnBrk="0" fontAlgn="base" hangingPunct="0">
      <a:lnSpc>
        <a:spcPct val="85000"/>
      </a:lnSpc>
      <a:spcBef>
        <a:spcPct val="45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lnSpc>
        <a:spcPct val="85000"/>
      </a:lnSpc>
      <a:spcBef>
        <a:spcPct val="45000"/>
      </a:spcBef>
      <a:spcAft>
        <a:spcPct val="0"/>
      </a:spcAft>
      <a:buFont typeface="Webdings" pitchFamily="18" charset="2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lnSpc>
        <a:spcPct val="85000"/>
      </a:lnSpc>
      <a:spcBef>
        <a:spcPct val="45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50B8F3-3D09-4B10-81AB-F5E708660059}" type="slidenum">
              <a:rPr lang="en-US" smtClean="0"/>
              <a:pPr>
                <a:defRPr/>
              </a:pPr>
              <a:t>0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z="1000" noProof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01524-5CDC-46CB-89C1-36443394F1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5D24F8-12C5-444D-8239-049BCA46AB56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5D24F8-12C5-444D-8239-049BCA46AB56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oleObject" Target="../embeddings/oleObject2.bin"/><Relationship Id="rId5" Type="http://schemas.openxmlformats.org/officeDocument/2006/relationships/tags" Target="../tags/tag1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vmlDrawing" Target="../drawings/vmlDrawing11.v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vmlDrawing" Target="../drawings/vmlDrawing12.v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oleObject" Target="../embeddings/oleObject1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3.v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vmlDrawing" Target="../drawings/vmlDrawing4.v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vmlDrawing" Target="../drawings/vmlDrawing5.v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6.v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vmlDrawing" Target="../drawings/vmlDrawing8.v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9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vmlDrawing" Target="../drawings/vmlDrawing9.v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vmlDrawing" Target="../drawings/vmlDrawing10.v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3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3" r:id="rId11" imgW="0" imgH="0" progId="">
                  <p:embed/>
                </p:oleObj>
              </mc:Choice>
              <mc:Fallback>
                <p:oleObj r:id="rId11" imgW="0" imgH="0" progId="">
                  <p:embed/>
                  <p:pic>
                    <p:nvPicPr>
                      <p:cNvPr id="0" name="Rectangle 3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24288" y="6584950"/>
            <a:ext cx="17208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700" dirty="0">
                <a:latin typeface="Arial" charset="0"/>
                <a:cs typeface="+mn-cs"/>
              </a:rPr>
              <a:t>Prepared for Pension Executive Committee</a:t>
            </a:r>
          </a:p>
        </p:txBody>
      </p:sp>
      <p:sp>
        <p:nvSpPr>
          <p:cNvPr id="6" name="Rectangle 62" descr="casecode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20875" y="6689725"/>
            <a:ext cx="24034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700" dirty="0">
                <a:latin typeface="Arial" charset="0"/>
                <a:cs typeface="+mn-cs"/>
              </a:rPr>
              <a:t>ADRPBF_ Pension Reform Objectives_v2.6(2008.07.08).ppt</a:t>
            </a:r>
          </a:p>
        </p:txBody>
      </p:sp>
      <p:sp>
        <p:nvSpPr>
          <p:cNvPr id="7" name="Rectangle 6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V="1">
            <a:off x="287338" y="2036763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8" name="Rectangle 6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91648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84165" y="2224088"/>
            <a:ext cx="3959225" cy="3606800"/>
          </a:xfrm>
        </p:spPr>
        <p:txBody>
          <a:bodyPr/>
          <a:lstStyle>
            <a:lvl1pPr>
              <a:lnSpc>
                <a:spcPct val="140000"/>
              </a:lnSpc>
              <a:defRPr sz="2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6519" name="Rectangle 3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13340" y="2224088"/>
            <a:ext cx="3959225" cy="3606800"/>
          </a:xfrm>
        </p:spPr>
        <p:txBody>
          <a:bodyPr/>
          <a:lstStyle>
            <a:lvl1pPr marL="0" indent="0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 sz="2200">
                <a:latin typeface="Book Antiqu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59"/>
          <p:cNvSpPr>
            <a:spLocks noGrp="1" noChangeArrowheads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284163" y="6584950"/>
            <a:ext cx="1063625" cy="223838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Booz Allen Hamilton Inc.</a:t>
            </a:r>
          </a:p>
          <a:p>
            <a:pPr>
              <a:defRPr/>
            </a:pPr>
            <a:r>
              <a:rPr lang="en-US" dirty="0" smtClean="0"/>
              <a:t>December </a:t>
            </a:r>
            <a:r>
              <a:rPr lang="en-US" dirty="0"/>
              <a:t>2008</a:t>
            </a:r>
          </a:p>
        </p:txBody>
      </p:sp>
      <p:sp>
        <p:nvSpPr>
          <p:cNvPr id="10" name="Rectangle 60"/>
          <p:cNvSpPr>
            <a:spLocks noGrp="1" noChangeArrowheads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1922463" y="6584950"/>
            <a:ext cx="1690687" cy="130175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Archive number</a:t>
            </a:r>
          </a:p>
        </p:txBody>
      </p:sp>
      <p:sp>
        <p:nvSpPr>
          <p:cNvPr id="11" name="Rectangle 64"/>
          <p:cNvSpPr>
            <a:spLocks noGrp="1" noChangeArrowheads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7DAB-7E00-435A-8BBE-51D440C60F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4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9"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0" name="Rectangle 14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7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6" name="Rectangle 17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Rectangle 143"/>
          <p:cNvSpPr>
            <a:spLocks noGrp="1" noChangeArrowheads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284163" y="6584950"/>
            <a:ext cx="1063625" cy="223838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Booz Allen Hamilton</a:t>
            </a:r>
          </a:p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8" name="Rectangle 144"/>
          <p:cNvSpPr>
            <a:spLocks noGrp="1" noChangeArrowheads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1922463" y="6584950"/>
            <a:ext cx="1690687" cy="130175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Archive number</a:t>
            </a:r>
          </a:p>
        </p:txBody>
      </p:sp>
      <p:sp>
        <p:nvSpPr>
          <p:cNvPr id="9" name="Rectangle 171"/>
          <p:cNvSpPr>
            <a:spLocks noGrp="1" noChangeArrowheads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EF71B-EA67-46FF-8DB4-4A81419FE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4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3"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0" name="Rectangle 14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7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6" name="Rectangle 17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593728"/>
            <a:ext cx="2332038" cy="5584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593728"/>
            <a:ext cx="6845300" cy="5584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Rectangle 143"/>
          <p:cNvSpPr>
            <a:spLocks noGrp="1" noChangeArrowheads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284163" y="6584950"/>
            <a:ext cx="1063625" cy="223838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Booz Allen Hamilton</a:t>
            </a:r>
          </a:p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8" name="Rectangle 144"/>
          <p:cNvSpPr>
            <a:spLocks noGrp="1" noChangeArrowheads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1922463" y="6584950"/>
            <a:ext cx="1690687" cy="130175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Archive number</a:t>
            </a:r>
          </a:p>
        </p:txBody>
      </p:sp>
      <p:sp>
        <p:nvSpPr>
          <p:cNvPr id="9" name="Rectangle 171"/>
          <p:cNvSpPr>
            <a:spLocks noGrp="1" noChangeArrowheads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6CA7B-BE28-4957-B4B7-751D377827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4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7"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0" name="Rectangle 14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7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6" name="Rectangle 17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Rectangle 143"/>
          <p:cNvSpPr>
            <a:spLocks noGrp="1" noChangeArrowheads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284163" y="6584950"/>
            <a:ext cx="1063625" cy="223838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Booz Allen Hamilton</a:t>
            </a:r>
          </a:p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8" name="Rectangle 144"/>
          <p:cNvSpPr>
            <a:spLocks noGrp="1" noChangeArrowheads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1922463" y="6584950"/>
            <a:ext cx="1690687" cy="130175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Archive number</a:t>
            </a:r>
          </a:p>
        </p:txBody>
      </p:sp>
      <p:sp>
        <p:nvSpPr>
          <p:cNvPr id="9" name="Rectangle 171"/>
          <p:cNvSpPr>
            <a:spLocks noGrp="1" noChangeArrowheads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1BE2-E25B-4E07-8480-10682AAB5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4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1"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0" name="Rectangle 14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7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6" name="Rectangle 17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6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43"/>
          <p:cNvSpPr>
            <a:spLocks noGrp="1" noChangeArrowheads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284163" y="6584950"/>
            <a:ext cx="1063625" cy="223838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Booz Allen Hamilton</a:t>
            </a:r>
          </a:p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8" name="Rectangle 144"/>
          <p:cNvSpPr>
            <a:spLocks noGrp="1" noChangeArrowheads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1922463" y="6584950"/>
            <a:ext cx="1690687" cy="130175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Archive number</a:t>
            </a:r>
          </a:p>
        </p:txBody>
      </p:sp>
      <p:sp>
        <p:nvSpPr>
          <p:cNvPr id="9" name="Rectangle 171"/>
          <p:cNvSpPr>
            <a:spLocks noGrp="1" noChangeArrowheads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0C451-702F-46A4-96E9-A550F893B5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4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5"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0" name="Rectangle 14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7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7" name="Rectangle 17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41" y="1568450"/>
            <a:ext cx="4429125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6" y="1568450"/>
            <a:ext cx="4429125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8" name="Rectangle 143"/>
          <p:cNvSpPr>
            <a:spLocks noGrp="1" noChangeArrowheads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284163" y="6584950"/>
            <a:ext cx="1063625" cy="223838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Booz Allen Hamilton</a:t>
            </a:r>
          </a:p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9" name="Rectangle 144"/>
          <p:cNvSpPr>
            <a:spLocks noGrp="1" noChangeArrowheads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1922463" y="6584950"/>
            <a:ext cx="1690687" cy="130175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Archive number</a:t>
            </a:r>
          </a:p>
        </p:txBody>
      </p:sp>
      <p:sp>
        <p:nvSpPr>
          <p:cNvPr id="10" name="Rectangle 171"/>
          <p:cNvSpPr>
            <a:spLocks noGrp="1" noChangeArrowheads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42578-953E-4D63-B8E0-321929718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14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9"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0" name="Rectangle 14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7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9" name="Rectangle 17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10" name="Rectangle 143"/>
          <p:cNvSpPr>
            <a:spLocks noGrp="1" noChangeArrowheads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284163" y="6584950"/>
            <a:ext cx="1063625" cy="223838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Booz Allen Hamilton</a:t>
            </a:r>
          </a:p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11" name="Rectangle 144"/>
          <p:cNvSpPr>
            <a:spLocks noGrp="1" noChangeArrowheads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1922463" y="6584950"/>
            <a:ext cx="1690687" cy="130175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Archive number</a:t>
            </a:r>
          </a:p>
        </p:txBody>
      </p:sp>
      <p:sp>
        <p:nvSpPr>
          <p:cNvPr id="12" name="Rectangle 171"/>
          <p:cNvSpPr>
            <a:spLocks noGrp="1" noChangeArrowheads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6259-AABD-4AD5-8996-29BB02AB8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4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3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Rectangle 14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14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7"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0" name="Rectangle 14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7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4" name="Rectangle 17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284163" y="6584950"/>
            <a:ext cx="1063625" cy="223838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Booz Allen Hamilton</a:t>
            </a:r>
          </a:p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1922463" y="6584950"/>
            <a:ext cx="1690687" cy="130175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Archive number</a:t>
            </a:r>
          </a:p>
        </p:txBody>
      </p:sp>
      <p:sp>
        <p:nvSpPr>
          <p:cNvPr id="7" name="Rectangle 171"/>
          <p:cNvSpPr>
            <a:spLocks noGrp="1" noChangeArrowheads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7D4E-1244-4072-A85D-B3440D8171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4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1"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0" name="Rectangle 14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7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7" name="Rectangle 17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43"/>
          <p:cNvSpPr>
            <a:spLocks noGrp="1" noChangeArrowheads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284163" y="6584950"/>
            <a:ext cx="1063625" cy="1079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4"/>
          <p:cNvSpPr>
            <a:spLocks noGrp="1" noChangeArrowheads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1922463" y="6584950"/>
            <a:ext cx="1690687" cy="130175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Archive number</a:t>
            </a:r>
          </a:p>
        </p:txBody>
      </p:sp>
      <p:sp>
        <p:nvSpPr>
          <p:cNvPr id="10" name="Rectangle 171"/>
          <p:cNvSpPr>
            <a:spLocks noGrp="1" noChangeArrowheads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CB6A-29BD-404E-BC53-6D47BA9E3D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4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5"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0" name="Rectangle 14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7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7" name="Rectangle 17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2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2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2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43"/>
          <p:cNvSpPr>
            <a:spLocks noGrp="1" noChangeArrowheads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284163" y="6584950"/>
            <a:ext cx="1063625" cy="223838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Booz Allen Hamilton</a:t>
            </a:r>
          </a:p>
          <a:p>
            <a:pPr>
              <a:defRPr/>
            </a:pPr>
            <a:r>
              <a:rPr lang="en-US"/>
              <a:t>July 2008</a:t>
            </a:r>
          </a:p>
        </p:txBody>
      </p:sp>
      <p:sp>
        <p:nvSpPr>
          <p:cNvPr id="9" name="Rectangle 144"/>
          <p:cNvSpPr>
            <a:spLocks noGrp="1" noChangeArrowheads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1922463" y="6584950"/>
            <a:ext cx="1690687" cy="130175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Archive number</a:t>
            </a:r>
          </a:p>
        </p:txBody>
      </p:sp>
      <p:sp>
        <p:nvSpPr>
          <p:cNvPr id="10" name="Rectangle 171"/>
          <p:cNvSpPr>
            <a:spLocks noGrp="1" noChangeArrowheads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0C48-B09B-4961-AA19-C99561F378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141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22" imgW="0" imgH="0" progId="">
                  <p:embed/>
                </p:oleObj>
              </mc:Choice>
              <mc:Fallback>
                <p:oleObj r:id="rId22" imgW="0" imgH="0" progId="">
                  <p:embed/>
                  <p:pic>
                    <p:nvPicPr>
                      <p:cNvPr id="0" name="Rectangle 14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136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279400" y="593725"/>
            <a:ext cx="9329738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40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287338" y="1568450"/>
            <a:ext cx="90106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Lorem ipsum dolor sit amet magna erat consecteduer adipiscing erat magna elit</a:t>
            </a:r>
          </a:p>
          <a:p>
            <a:pPr lvl="1"/>
            <a:r>
              <a:rPr lang="en-US" smtClean="0"/>
              <a:t>Lorem ipsum dolor sit amet Second level</a:t>
            </a:r>
          </a:p>
        </p:txBody>
      </p:sp>
      <p:sp>
        <p:nvSpPr>
          <p:cNvPr id="513167" name="Rectangle 143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284163" y="6584950"/>
            <a:ext cx="1063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7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Neulogy</a:t>
            </a:r>
          </a:p>
          <a:p>
            <a:pPr>
              <a:defRPr/>
            </a:pPr>
            <a:r>
              <a:rPr lang="en-US" dirty="0"/>
              <a:t>January  2009</a:t>
            </a:r>
          </a:p>
        </p:txBody>
      </p:sp>
      <p:sp>
        <p:nvSpPr>
          <p:cNvPr id="513170" name="Rectangle 14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27538" y="6584950"/>
            <a:ext cx="939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700" dirty="0">
                <a:latin typeface="Arial" charset="0"/>
                <a:cs typeface="+mn-cs"/>
              </a:rPr>
              <a:t>R&amp;D Cluster Abu Dhabi</a:t>
            </a:r>
          </a:p>
        </p:txBody>
      </p:sp>
      <p:sp>
        <p:nvSpPr>
          <p:cNvPr id="513195" name="Rectangle 171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9070975" y="6572250"/>
            <a:ext cx="536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5C67DAF-EEE6-4B42-949E-B343F7576E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3202" name="Rectangle 17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50000"/>
                  <a:lumOff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513203" name="Rectangle 17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50000"/>
                  <a:lumOff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9pPr>
    </p:titleStyle>
    <p:bodyStyle>
      <a:lvl1pPr marL="182563" indent="-182563" algn="l" rtl="0" eaLnBrk="0" fontAlgn="base" hangingPunct="0">
        <a:spcBef>
          <a:spcPct val="10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14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2pPr>
      <a:lvl3pPr marL="2278063" indent="111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Font typeface="Webdings" pitchFamily="18" charset="2"/>
        <a:defRPr sz="1600">
          <a:solidFill>
            <a:schemeClr val="tx1"/>
          </a:solidFill>
          <a:latin typeface="+mj-lt"/>
        </a:defRPr>
      </a:lvl3pPr>
      <a:lvl4pPr marL="2403475" indent="-103187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defRPr sz="1600">
          <a:solidFill>
            <a:schemeClr val="tx1"/>
          </a:solidFill>
          <a:latin typeface="+mj-lt"/>
        </a:defRPr>
      </a:lvl4pPr>
      <a:lvl5pPr marL="2517775" indent="-6889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pitchFamily="34" charset="0"/>
        <a:defRPr sz="1600">
          <a:solidFill>
            <a:schemeClr val="tx1"/>
          </a:solidFill>
          <a:latin typeface="+mj-lt"/>
        </a:defRPr>
      </a:lvl5pPr>
      <a:lvl6pPr marL="29749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j-lt"/>
        </a:defRPr>
      </a:lvl6pPr>
      <a:lvl7pPr marL="34321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j-lt"/>
        </a:defRPr>
      </a:lvl7pPr>
      <a:lvl8pPr marL="38893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j-lt"/>
        </a:defRPr>
      </a:lvl8pPr>
      <a:lvl9pPr marL="43465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j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7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73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9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31.png"/><Relationship Id="rId5" Type="http://schemas.openxmlformats.org/officeDocument/2006/relationships/hyperlink" Target="http://www.startupawards.sk/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33.png"/><Relationship Id="rId5" Type="http://schemas.openxmlformats.org/officeDocument/2006/relationships/hyperlink" Target="http://www.visegradstartups.com/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2.jpeg"/><Relationship Id="rId4" Type="http://schemas.openxmlformats.org/officeDocument/2006/relationships/hyperlink" Target="mailto:stefunko@neulogy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gif"/><Relationship Id="rId12" Type="http://schemas.openxmlformats.org/officeDocument/2006/relationships/image" Target="../media/image2.jpe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5.jpeg"/><Relationship Id="rId11" Type="http://schemas.openxmlformats.org/officeDocument/2006/relationships/image" Target="../media/image1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9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89.xml"/><Relationship Id="rId1" Type="http://schemas.openxmlformats.org/officeDocument/2006/relationships/vmlDrawing" Target="../drawings/vmlDrawing14.v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10" Type="http://schemas.openxmlformats.org/officeDocument/2006/relationships/image" Target="../media/image2.jpeg"/><Relationship Id="rId4" Type="http://schemas.openxmlformats.org/officeDocument/2006/relationships/tags" Target="../tags/tag91.xml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tags" Target="../tags/tag95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tags" Target="../tags/tag94.xml"/><Relationship Id="rId16" Type="http://schemas.openxmlformats.org/officeDocument/2006/relationships/image" Target="../media/image16.jpeg"/><Relationship Id="rId1" Type="http://schemas.openxmlformats.org/officeDocument/2006/relationships/vmlDrawing" Target="../drawings/vmlDrawing15.v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.png"/><Relationship Id="rId5" Type="http://schemas.openxmlformats.org/officeDocument/2006/relationships/tags" Target="../tags/tag97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tags" Target="../tags/tag96.xml"/><Relationship Id="rId9" Type="http://schemas.openxmlformats.org/officeDocument/2006/relationships/image" Target="../media/image2.jpe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jpe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.jpe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612569" y="2939315"/>
            <a:ext cx="7202039" cy="966649"/>
          </a:xfrm>
        </p:spPr>
        <p:txBody>
          <a:bodyPr/>
          <a:lstStyle/>
          <a:p>
            <a:pPr algn="ctr">
              <a:defRPr/>
            </a:pPr>
            <a:r>
              <a:rPr lang="sk-SK" sz="4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/>
                <a:ea typeface="AppleMyungjo"/>
                <a:cs typeface="Calibri"/>
              </a:rPr>
              <a:t>: CENTRAL EUROPEAN EXPERTS </a:t>
            </a:r>
            <a:endParaRPr lang="en-US" sz="4000" b="0" dirty="0" smtClean="0">
              <a:latin typeface="Calibri"/>
              <a:ea typeface="AppleMyungjo"/>
              <a:cs typeface="Calibri"/>
            </a:endParaRPr>
          </a:p>
        </p:txBody>
      </p:sp>
      <p:graphicFrame>
        <p:nvGraphicFramePr>
          <p:cNvPr id="13314" name="Rectangle 41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r:id="rId8" imgW="0" imgH="0" progId="">
                  <p:embed/>
                </p:oleObj>
              </mc:Choice>
              <mc:Fallback>
                <p:oleObj r:id="rId8" imgW="0" imgH="0" progId="">
                  <p:embed/>
                  <p:pic>
                    <p:nvPicPr>
                      <p:cNvPr id="0" name="Rectangle 4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7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7" name="Rectangle 17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sk-SK">
              <a:latin typeface="Arial" charset="0"/>
              <a:cs typeface="+mn-cs"/>
            </a:endParaRPr>
          </a:p>
        </p:txBody>
      </p:sp>
      <p:sp>
        <p:nvSpPr>
          <p:cNvPr id="2" name="AutoShape 4" descr="https://mail.google.com/mail/?ui=2&amp;ik=fc568a5255&amp;view=att&amp;th=12e910360bb5b691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https://mail.google.com/mail/?ui=2&amp;ik=fc568a5255&amp;view=att&amp;th=12e910360bb5b691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https://mail.google.com/mail/?ui=2&amp;ik=fc568a5255&amp;view=att&amp;th=12e910360bb5b691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logo_neulogy_dob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176" y="2965441"/>
            <a:ext cx="2470649" cy="5982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34640" y="3359294"/>
            <a:ext cx="7042650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sk-SK" sz="395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Calibri"/>
                <a:ea typeface="AppleMyungjo"/>
                <a:cs typeface="Calibri"/>
              </a:rPr>
              <a:t>IN KNOWLEDGE MANAGEMENT</a:t>
            </a:r>
            <a:endParaRPr lang="en-US" sz="3950" b="1" dirty="0" smtClean="0">
              <a:solidFill>
                <a:schemeClr val="accent4">
                  <a:lumMod val="65000"/>
                  <a:lumOff val="35000"/>
                </a:schemeClr>
              </a:solidFill>
              <a:latin typeface="Calibri"/>
              <a:ea typeface="AppleMyungjo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78130" y="4059486"/>
            <a:ext cx="225775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sk-SK" sz="2500" b="1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Calibri"/>
                <a:ea typeface="AppleMyungjo"/>
                <a:cs typeface="Calibri"/>
              </a:rPr>
              <a:t>March</a:t>
            </a:r>
            <a:r>
              <a:rPr lang="sk-SK" sz="25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Calibri"/>
                <a:ea typeface="AppleMyungjo"/>
                <a:cs typeface="Calibri"/>
              </a:rPr>
              <a:t> 2014</a:t>
            </a:r>
            <a:endParaRPr lang="en-US" sz="2500" b="1" dirty="0" smtClean="0">
              <a:solidFill>
                <a:schemeClr val="accent4">
                  <a:lumMod val="65000"/>
                  <a:lumOff val="35000"/>
                </a:schemeClr>
              </a:solidFill>
              <a:latin typeface="Calibri"/>
              <a:ea typeface="AppleMyungjo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36969"/>
            <a:ext cx="9329738" cy="715963"/>
          </a:xfrm>
        </p:spPr>
        <p:txBody>
          <a:bodyPr/>
          <a:lstStyle/>
          <a:p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Neulogy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Ventures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source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venture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capital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funding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spin-offs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SMEs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17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" name="Rectangle 1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25" name="Picture 24" descr="C:\Users\Martin\Desktop\Neulogy\Corporate\Marketing and CI\Neulogy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2975" y="7938"/>
            <a:ext cx="1063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763794"/>
            <a:ext cx="3038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27" y="3286854"/>
            <a:ext cx="3443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lúk 11"/>
          <p:cNvSpPr/>
          <p:nvPr/>
        </p:nvSpPr>
        <p:spPr bwMode="auto">
          <a:xfrm>
            <a:off x="2895512" y="2507041"/>
            <a:ext cx="3591785" cy="1639458"/>
          </a:xfrm>
          <a:prstGeom prst="arc">
            <a:avLst>
              <a:gd name="adj1" fmla="val 11145495"/>
              <a:gd name="adj2" fmla="val 21302252"/>
            </a:avLst>
          </a:prstGeom>
          <a:solidFill>
            <a:schemeClr val="bg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Voľná forma 25"/>
          <p:cNvSpPr/>
          <p:nvPr/>
        </p:nvSpPr>
        <p:spPr bwMode="gray">
          <a:xfrm>
            <a:off x="3274541" y="1806065"/>
            <a:ext cx="6228295" cy="1401953"/>
          </a:xfrm>
          <a:custGeom>
            <a:avLst/>
            <a:gdLst>
              <a:gd name="connsiteX0" fmla="*/ 0 w 6228295"/>
              <a:gd name="connsiteY0" fmla="*/ 319297 h 1401953"/>
              <a:gd name="connsiteX1" fmla="*/ 4658497 w 6228295"/>
              <a:gd name="connsiteY1" fmla="*/ 59805 h 1401953"/>
              <a:gd name="connsiteX2" fmla="*/ 6104237 w 6228295"/>
              <a:gd name="connsiteY2" fmla="*/ 1320194 h 1401953"/>
              <a:gd name="connsiteX3" fmla="*/ 5993027 w 6228295"/>
              <a:gd name="connsiteY3" fmla="*/ 1258411 h 140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8295" h="1401953">
                <a:moveTo>
                  <a:pt x="0" y="319297"/>
                </a:moveTo>
                <a:cubicBezTo>
                  <a:pt x="1820562" y="106143"/>
                  <a:pt x="3641124" y="-107011"/>
                  <a:pt x="4658497" y="59805"/>
                </a:cubicBezTo>
                <a:cubicBezTo>
                  <a:pt x="5675870" y="226621"/>
                  <a:pt x="5881815" y="1120426"/>
                  <a:pt x="6104237" y="1320194"/>
                </a:cubicBezTo>
                <a:cubicBezTo>
                  <a:pt x="6326659" y="1519962"/>
                  <a:pt x="6225746" y="1295481"/>
                  <a:pt x="5993027" y="1258411"/>
                </a:cubicBezTo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Oblúk 34"/>
          <p:cNvSpPr/>
          <p:nvPr/>
        </p:nvSpPr>
        <p:spPr bwMode="auto">
          <a:xfrm flipV="1">
            <a:off x="2903705" y="3826604"/>
            <a:ext cx="3591785" cy="1520373"/>
          </a:xfrm>
          <a:prstGeom prst="arc">
            <a:avLst>
              <a:gd name="adj1" fmla="val 11145495"/>
              <a:gd name="adj2" fmla="val 21302252"/>
            </a:avLst>
          </a:prstGeom>
          <a:solidFill>
            <a:schemeClr val="bg1"/>
          </a:solidFill>
          <a:ln w="9525" cap="flat" cmpd="sng" algn="ctr">
            <a:solidFill>
              <a:srgbClr val="FFFF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BlokTextu 30"/>
          <p:cNvSpPr txBox="1"/>
          <p:nvPr/>
        </p:nvSpPr>
        <p:spPr>
          <a:xfrm>
            <a:off x="3064476" y="3453363"/>
            <a:ext cx="3258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Calibri" pitchFamily="34" charset="0"/>
              </a:rPr>
              <a:t>s</a:t>
            </a:r>
            <a:r>
              <a:rPr lang="en-AU" sz="2000" dirty="0" err="1" smtClean="0">
                <a:latin typeface="Calibri" pitchFamily="34" charset="0"/>
              </a:rPr>
              <a:t>trong</a:t>
            </a:r>
            <a:r>
              <a:rPr lang="en-AU" sz="2000" dirty="0" smtClean="0">
                <a:latin typeface="Calibri" pitchFamily="34" charset="0"/>
              </a:rPr>
              <a:t> </a:t>
            </a:r>
            <a:r>
              <a:rPr lang="sk-SK" sz="2000" dirty="0" smtClean="0">
                <a:latin typeface="Calibri" pitchFamily="34" charset="0"/>
              </a:rPr>
              <a:t>p</a:t>
            </a:r>
            <a:r>
              <a:rPr lang="en-AU" sz="2000" dirty="0" err="1" smtClean="0">
                <a:latin typeface="Calibri" pitchFamily="34" charset="0"/>
              </a:rPr>
              <a:t>ipeline</a:t>
            </a:r>
            <a:r>
              <a:rPr lang="en-AU" sz="2000" dirty="0" smtClean="0">
                <a:latin typeface="Calibri" pitchFamily="34" charset="0"/>
              </a:rPr>
              <a:t> of business ventures and innovative ideas missing financing</a:t>
            </a:r>
          </a:p>
        </p:txBody>
      </p:sp>
      <p:sp>
        <p:nvSpPr>
          <p:cNvPr id="33" name="BlokTextu 32"/>
          <p:cNvSpPr txBox="1"/>
          <p:nvPr/>
        </p:nvSpPr>
        <p:spPr>
          <a:xfrm>
            <a:off x="625388" y="5346976"/>
            <a:ext cx="1994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smtClean="0">
                <a:latin typeface="Calibri" pitchFamily="34" charset="0"/>
              </a:rPr>
              <a:t>Slovak </a:t>
            </a:r>
            <a:r>
              <a:rPr lang="sk-SK" sz="1600" b="1" dirty="0" err="1" smtClean="0">
                <a:latin typeface="Calibri" pitchFamily="34" charset="0"/>
              </a:rPr>
              <a:t>leader</a:t>
            </a:r>
            <a:r>
              <a:rPr lang="sk-SK" sz="1600" b="1" dirty="0" smtClean="0">
                <a:latin typeface="Calibri" pitchFamily="34" charset="0"/>
              </a:rPr>
              <a:t> in R&amp;D and </a:t>
            </a:r>
            <a:r>
              <a:rPr lang="sk-SK" sz="1600" b="1" dirty="0" err="1" smtClean="0">
                <a:latin typeface="Calibri" pitchFamily="34" charset="0"/>
              </a:rPr>
              <a:t>startups</a:t>
            </a:r>
            <a:endParaRPr lang="sk-SK" sz="1600" b="1" dirty="0" smtClean="0">
              <a:latin typeface="Calibri" pitchFamily="34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7105135" y="5346977"/>
            <a:ext cx="266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latin typeface="Calibri" pitchFamily="34" charset="0"/>
              </a:rPr>
              <a:t>Venture capital company managing 2</a:t>
            </a:r>
            <a:r>
              <a:rPr lang="sk-SK" sz="1600" b="1" dirty="0" smtClean="0">
                <a:latin typeface="Calibri" pitchFamily="34" charset="0"/>
              </a:rPr>
              <a:t>5</a:t>
            </a:r>
            <a:r>
              <a:rPr lang="en-AU" sz="1600" b="1" dirty="0" smtClean="0">
                <a:latin typeface="Calibri" pitchFamily="34" charset="0"/>
              </a:rPr>
              <a:t>+ mil. EUR</a:t>
            </a:r>
          </a:p>
        </p:txBody>
      </p:sp>
    </p:spTree>
    <p:extLst>
      <p:ext uri="{BB962C8B-B14F-4D97-AF65-F5344CB8AC3E}">
        <p14:creationId xmlns:p14="http://schemas.microsoft.com/office/powerpoint/2010/main" val="10925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23906"/>
            <a:ext cx="9329738" cy="715963"/>
          </a:xfrm>
        </p:spPr>
        <p:txBody>
          <a:bodyPr/>
          <a:lstStyle/>
          <a:p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Neulogy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Ventures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two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funds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covering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financial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needs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from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seed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expansion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stage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17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" name="Rectangle 1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15" name="Picture 14" descr="C:\Users\Martin\Desktop\Neulogy\Corporate\Marketing and CI\Neulogy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2975" y="7938"/>
            <a:ext cx="1063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0"/>
          <p:cNvSpPr/>
          <p:nvPr/>
        </p:nvSpPr>
        <p:spPr bwMode="gray">
          <a:xfrm>
            <a:off x="279400" y="1418582"/>
            <a:ext cx="4243173" cy="3598261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ABD919"/>
            </a:solidFill>
            <a:prstDash val="dash"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endParaRPr lang="en-US" sz="12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287338" y="1390702"/>
            <a:ext cx="4235235" cy="369332"/>
          </a:xfrm>
          <a:prstGeom prst="rect">
            <a:avLst/>
          </a:prstGeom>
          <a:solidFill>
            <a:srgbClr val="ABD9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800" b="1" dirty="0" smtClean="0">
                <a:solidFill>
                  <a:schemeClr val="bg1"/>
                </a:solidFill>
                <a:latin typeface="Calibri" pitchFamily="34" charset="0"/>
              </a:rPr>
              <a:t>Slovak </a:t>
            </a:r>
            <a:r>
              <a:rPr lang="sk-SK" sz="1800" b="1" dirty="0" err="1" smtClean="0">
                <a:solidFill>
                  <a:schemeClr val="bg1"/>
                </a:solidFill>
                <a:latin typeface="Calibri" pitchFamily="34" charset="0"/>
              </a:rPr>
              <a:t>Innovation</a:t>
            </a:r>
            <a:r>
              <a:rPr lang="sk-SK" sz="1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k-SK" sz="1800" b="1" dirty="0" err="1" smtClean="0">
                <a:solidFill>
                  <a:schemeClr val="bg1"/>
                </a:solidFill>
                <a:latin typeface="Calibri" pitchFamily="34" charset="0"/>
              </a:rPr>
              <a:t>Fund</a:t>
            </a:r>
            <a:endParaRPr lang="en-US" sz="18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Rectangle 10"/>
          <p:cNvSpPr/>
          <p:nvPr/>
        </p:nvSpPr>
        <p:spPr bwMode="gray">
          <a:xfrm>
            <a:off x="4953000" y="1418582"/>
            <a:ext cx="4141787" cy="3598261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ABD919"/>
            </a:solidFill>
            <a:prstDash val="dash"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endParaRPr lang="en-US" sz="12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4953000" y="1423957"/>
            <a:ext cx="4141787" cy="369332"/>
          </a:xfrm>
          <a:prstGeom prst="rect">
            <a:avLst/>
          </a:prstGeom>
          <a:solidFill>
            <a:srgbClr val="ABD9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800" b="1" dirty="0" smtClean="0">
                <a:solidFill>
                  <a:schemeClr val="bg1"/>
                </a:solidFill>
                <a:latin typeface="Calibri" pitchFamily="34" charset="0"/>
              </a:rPr>
              <a:t>Slovak </a:t>
            </a:r>
            <a:r>
              <a:rPr lang="sk-SK" sz="1800" b="1" dirty="0" err="1" smtClean="0">
                <a:solidFill>
                  <a:schemeClr val="bg1"/>
                </a:solidFill>
                <a:latin typeface="Calibri" pitchFamily="34" charset="0"/>
              </a:rPr>
              <a:t>Entrepreneurs</a:t>
            </a:r>
            <a:r>
              <a:rPr lang="sk-SK" sz="1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k-SK" sz="1800" b="1" dirty="0" err="1" smtClean="0">
                <a:solidFill>
                  <a:schemeClr val="bg1"/>
                </a:solidFill>
                <a:latin typeface="Calibri" pitchFamily="34" charset="0"/>
              </a:rPr>
              <a:t>Fund</a:t>
            </a:r>
            <a:endParaRPr lang="en-US" sz="18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80" y="5016843"/>
            <a:ext cx="1271738" cy="12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26" y="5077726"/>
            <a:ext cx="1280147" cy="121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58" y="5047284"/>
            <a:ext cx="1210855" cy="121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87338" y="1793289"/>
            <a:ext cx="4235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u="sng" dirty="0" err="1" smtClean="0">
                <a:latin typeface="Calibri" pitchFamily="34" charset="0"/>
              </a:rPr>
              <a:t>Investment</a:t>
            </a:r>
            <a:r>
              <a:rPr lang="sk-SK" sz="1200" u="sng" dirty="0" smtClean="0">
                <a:latin typeface="Calibri" pitchFamily="34" charset="0"/>
              </a:rPr>
              <a:t> </a:t>
            </a:r>
            <a:r>
              <a:rPr lang="sk-SK" sz="1200" u="sng" dirty="0" err="1" smtClean="0">
                <a:latin typeface="Calibri" pitchFamily="34" charset="0"/>
              </a:rPr>
              <a:t>range</a:t>
            </a:r>
            <a:endParaRPr lang="sk-SK" sz="1200" u="sng" dirty="0" smtClean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>
                <a:latin typeface="Calibri" pitchFamily="34" charset="0"/>
              </a:rPr>
              <a:t>€50K to €200K</a:t>
            </a:r>
            <a:r>
              <a:rPr lang="sk-SK" sz="1200" dirty="0" smtClean="0">
                <a:latin typeface="Calibri" pitchFamily="34" charset="0"/>
              </a:rPr>
              <a:t> (</a:t>
            </a:r>
            <a:r>
              <a:rPr lang="sk-SK" sz="1200" dirty="0" err="1" smtClean="0">
                <a:latin typeface="Calibri" pitchFamily="34" charset="0"/>
              </a:rPr>
              <a:t>Seed</a:t>
            </a:r>
            <a:r>
              <a:rPr lang="sk-SK" sz="1200" dirty="0" smtClean="0">
                <a:latin typeface="Calibri" pitchFamily="34" charset="0"/>
              </a:rPr>
              <a:t> and </a:t>
            </a:r>
            <a:r>
              <a:rPr lang="sk-SK" sz="1200" dirty="0" err="1" smtClean="0">
                <a:latin typeface="Calibri" pitchFamily="34" charset="0"/>
              </a:rPr>
              <a:t>Early-stage</a:t>
            </a:r>
            <a:r>
              <a:rPr lang="sk-SK" sz="1200" dirty="0" smtClean="0">
                <a:latin typeface="Calibri" pitchFamily="34" charset="0"/>
              </a:rPr>
              <a:t>)</a:t>
            </a:r>
            <a:endParaRPr lang="en-AU" sz="1200" dirty="0" smtClean="0">
              <a:latin typeface="Calibri" pitchFamily="34" charset="0"/>
            </a:endParaRPr>
          </a:p>
          <a:p>
            <a:r>
              <a:rPr lang="en-AU" sz="1200" u="sng" dirty="0" smtClean="0">
                <a:latin typeface="Calibri" pitchFamily="34" charset="0"/>
              </a:rPr>
              <a:t>Fund 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>
                <a:latin typeface="Calibri" pitchFamily="34" charset="0"/>
              </a:rPr>
              <a:t>€ </a:t>
            </a:r>
            <a:r>
              <a:rPr lang="sk-SK" sz="1200" dirty="0" smtClean="0">
                <a:latin typeface="Calibri" pitchFamily="34" charset="0"/>
              </a:rPr>
              <a:t>7.3</a:t>
            </a:r>
            <a:r>
              <a:rPr lang="en-AU" sz="1200" dirty="0" smtClean="0">
                <a:latin typeface="Calibri" pitchFamily="34" charset="0"/>
              </a:rPr>
              <a:t> mil.</a:t>
            </a:r>
          </a:p>
          <a:p>
            <a:r>
              <a:rPr lang="en-AU" sz="1200" u="sng" dirty="0" smtClean="0">
                <a:latin typeface="Calibri" pitchFamily="34" charset="0"/>
              </a:rPr>
              <a:t>Source of money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>
                <a:latin typeface="Calibri" pitchFamily="34" charset="0"/>
              </a:rPr>
              <a:t>Public  (EIF) </a:t>
            </a:r>
          </a:p>
          <a:p>
            <a:r>
              <a:rPr lang="en-AU" sz="1200" u="sng" dirty="0" smtClean="0">
                <a:latin typeface="Calibri" pitchFamily="34" charset="0"/>
              </a:rPr>
              <a:t>Geographic focus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>
                <a:latin typeface="Calibri" pitchFamily="34" charset="0"/>
              </a:rPr>
              <a:t>Slovakia </a:t>
            </a:r>
          </a:p>
          <a:p>
            <a:r>
              <a:rPr lang="en-AU" sz="1200" u="sng" dirty="0" smtClean="0">
                <a:latin typeface="Calibri" pitchFamily="34" charset="0"/>
              </a:rPr>
              <a:t>Sectoral focus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>
                <a:latin typeface="Calibri" pitchFamily="34" charset="0"/>
              </a:rPr>
              <a:t>ICT/ Energy / Medical diagnostics</a:t>
            </a:r>
            <a:endParaRPr lang="sk-SK" sz="1200" dirty="0" smtClean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u="sng" dirty="0" smtClean="0">
              <a:latin typeface="Calibri" pitchFamily="34" charset="0"/>
            </a:endParaRPr>
          </a:p>
          <a:p>
            <a:r>
              <a:rPr lang="en-AU" sz="1200" u="sng" dirty="0" smtClean="0">
                <a:latin typeface="Calibri" pitchFamily="34" charset="0"/>
              </a:rPr>
              <a:t>Eligible  companies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AU" sz="1200" dirty="0" smtClean="0">
                <a:latin typeface="Calibri" pitchFamily="34" charset="0"/>
              </a:rPr>
              <a:t>Innovative technology/service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AU" sz="1200" dirty="0" smtClean="0">
                <a:latin typeface="Calibri" pitchFamily="34" charset="0"/>
              </a:rPr>
              <a:t>Strong competitive advantage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AU" sz="1200" dirty="0" smtClean="0">
                <a:latin typeface="Calibri" pitchFamily="34" charset="0"/>
              </a:rPr>
              <a:t>Global potential and large market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AU" sz="1200" dirty="0" smtClean="0">
                <a:latin typeface="Calibri" pitchFamily="34" charset="0"/>
              </a:rPr>
              <a:t>Dedicated and passionate founder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AU" sz="1200" dirty="0" smtClean="0">
                <a:latin typeface="Calibri" pitchFamily="34" charset="0"/>
              </a:rPr>
              <a:t>Viable exit strategy (within 3-6 years)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sk-SK" sz="1200" u="sng" dirty="0" smtClean="0">
              <a:latin typeface="Calibri" pitchFamily="34" charset="0"/>
            </a:endParaRPr>
          </a:p>
          <a:p>
            <a:endParaRPr lang="sk-SK" sz="1200" u="sng" dirty="0" smtClean="0">
              <a:latin typeface="Calibri" pitchFamily="34" charset="0"/>
            </a:endParaRPr>
          </a:p>
          <a:p>
            <a:endParaRPr lang="sk-SK" sz="1200" u="sng" dirty="0" smtClean="0">
              <a:latin typeface="Calibri" pitchFamily="34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82" y="5047284"/>
            <a:ext cx="3473496" cy="13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BlokTextu 19"/>
          <p:cNvSpPr txBox="1"/>
          <p:nvPr/>
        </p:nvSpPr>
        <p:spPr>
          <a:xfrm>
            <a:off x="4953000" y="1793289"/>
            <a:ext cx="4235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u="sng" dirty="0" smtClean="0">
                <a:latin typeface="Calibri" pitchFamily="34" charset="0"/>
              </a:rPr>
              <a:t>Investment range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>
                <a:latin typeface="Calibri" pitchFamily="34" charset="0"/>
              </a:rPr>
              <a:t>€300K up to €</a:t>
            </a:r>
            <a:r>
              <a:rPr lang="sk-SK" sz="1200" smtClean="0">
                <a:latin typeface="Calibri" pitchFamily="34" charset="0"/>
              </a:rPr>
              <a:t>3 mil</a:t>
            </a:r>
            <a:r>
              <a:rPr lang="sk-SK" sz="1200" dirty="0" smtClean="0">
                <a:latin typeface="Calibri" pitchFamily="34" charset="0"/>
              </a:rPr>
              <a:t>. (Late </a:t>
            </a:r>
            <a:r>
              <a:rPr lang="sk-SK" sz="1200" dirty="0" err="1" smtClean="0">
                <a:latin typeface="Calibri" pitchFamily="34" charset="0"/>
              </a:rPr>
              <a:t>stage</a:t>
            </a:r>
            <a:r>
              <a:rPr lang="sk-SK" sz="1200" dirty="0" smtClean="0">
                <a:latin typeface="Calibri" pitchFamily="34" charset="0"/>
              </a:rPr>
              <a:t>)</a:t>
            </a:r>
            <a:endParaRPr lang="en-AU" sz="1200" dirty="0" smtClean="0">
              <a:latin typeface="Calibri" pitchFamily="34" charset="0"/>
            </a:endParaRPr>
          </a:p>
          <a:p>
            <a:r>
              <a:rPr lang="en-AU" sz="1200" u="sng" dirty="0" smtClean="0">
                <a:latin typeface="Calibri" pitchFamily="34" charset="0"/>
              </a:rPr>
              <a:t>Fund 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>
                <a:latin typeface="Calibri" pitchFamily="34" charset="0"/>
              </a:rPr>
              <a:t>€ 1</a:t>
            </a:r>
            <a:r>
              <a:rPr lang="sk-SK" sz="1200" dirty="0" smtClean="0">
                <a:latin typeface="Calibri" pitchFamily="34" charset="0"/>
              </a:rPr>
              <a:t>6.1</a:t>
            </a:r>
            <a:r>
              <a:rPr lang="en-AU" sz="1200" dirty="0" smtClean="0">
                <a:latin typeface="Calibri" pitchFamily="34" charset="0"/>
              </a:rPr>
              <a:t> mil.</a:t>
            </a:r>
          </a:p>
          <a:p>
            <a:r>
              <a:rPr lang="en-AU" sz="1200" u="sng" dirty="0" smtClean="0">
                <a:latin typeface="Calibri" pitchFamily="34" charset="0"/>
              </a:rPr>
              <a:t>Source of money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>
                <a:latin typeface="Calibri" pitchFamily="34" charset="0"/>
              </a:rPr>
              <a:t>Private (majority) and public  (EIF) </a:t>
            </a:r>
          </a:p>
          <a:p>
            <a:r>
              <a:rPr lang="en-AU" sz="1200" u="sng" dirty="0" smtClean="0">
                <a:latin typeface="Calibri" pitchFamily="34" charset="0"/>
              </a:rPr>
              <a:t>Geographic focus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>
                <a:latin typeface="Calibri" pitchFamily="34" charset="0"/>
              </a:rPr>
              <a:t>Slovakia </a:t>
            </a:r>
          </a:p>
          <a:p>
            <a:r>
              <a:rPr lang="en-AU" sz="1200" u="sng" dirty="0" smtClean="0">
                <a:latin typeface="Calibri" pitchFamily="34" charset="0"/>
              </a:rPr>
              <a:t>Sectoral focus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>
                <a:latin typeface="Calibri" pitchFamily="34" charset="0"/>
              </a:rPr>
              <a:t>ICT/ Energy / Medical diagnostics</a:t>
            </a:r>
          </a:p>
          <a:p>
            <a:endParaRPr lang="en-AU" sz="1200" u="sng" dirty="0" smtClean="0">
              <a:latin typeface="Calibri" pitchFamily="34" charset="0"/>
            </a:endParaRPr>
          </a:p>
          <a:p>
            <a:r>
              <a:rPr lang="en-AU" sz="1200" u="sng" dirty="0" smtClean="0">
                <a:latin typeface="Calibri" pitchFamily="34" charset="0"/>
              </a:rPr>
              <a:t>Eligible  companies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AU" sz="1200" dirty="0" smtClean="0">
                <a:latin typeface="Calibri" pitchFamily="34" charset="0"/>
              </a:rPr>
              <a:t>Product  or service commercially available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AU" sz="1200" dirty="0" smtClean="0">
                <a:latin typeface="Calibri" pitchFamily="34" charset="0"/>
              </a:rPr>
              <a:t>Strong revenue  growth (close to/already profitable)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AU" sz="1200" dirty="0" smtClean="0">
                <a:latin typeface="Calibri" pitchFamily="34" charset="0"/>
              </a:rPr>
              <a:t>Commercial partnerships already established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AU" sz="1200" dirty="0" smtClean="0">
                <a:latin typeface="Calibri" pitchFamily="34" charset="0"/>
              </a:rPr>
              <a:t>Feasible </a:t>
            </a:r>
            <a:r>
              <a:rPr lang="sk-SK" sz="1200" dirty="0" err="1" smtClean="0">
                <a:latin typeface="Calibri" pitchFamily="34" charset="0"/>
              </a:rPr>
              <a:t>growth</a:t>
            </a:r>
            <a:r>
              <a:rPr lang="sk-SK" sz="1200" dirty="0" smtClean="0">
                <a:latin typeface="Calibri" pitchFamily="34" charset="0"/>
              </a:rPr>
              <a:t> </a:t>
            </a:r>
            <a:r>
              <a:rPr lang="en-AU" sz="1200" dirty="0" smtClean="0">
                <a:latin typeface="Calibri" pitchFamily="34" charset="0"/>
              </a:rPr>
              <a:t>plan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AU" sz="1200" dirty="0" smtClean="0">
                <a:latin typeface="Calibri" pitchFamily="34" charset="0"/>
              </a:rPr>
              <a:t>Seeking money to accelerate  expansion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AU" sz="1200" dirty="0" smtClean="0">
              <a:latin typeface="Calibri" pitchFamily="34" charset="0"/>
            </a:endParaRPr>
          </a:p>
          <a:p>
            <a:endParaRPr lang="en-AU" sz="1200" u="sng" dirty="0" smtClean="0">
              <a:latin typeface="Calibri" pitchFamily="34" charset="0"/>
            </a:endParaRPr>
          </a:p>
          <a:p>
            <a:endParaRPr lang="en-AU" sz="1200" u="sng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" name="Rectangle 1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25" name="Picture 24" descr="C:\Users\Martin\Desktop\Neulogy\Corporate\Marketing and CI\Neulogy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2975" y="7938"/>
            <a:ext cx="1063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79400" y="423906"/>
            <a:ext cx="9329738" cy="715963"/>
          </a:xfrm>
        </p:spPr>
        <p:txBody>
          <a:bodyPr/>
          <a:lstStyle/>
          <a:p>
            <a:r>
              <a:rPr lang="sk-SK" sz="2500" dirty="0" smtClean="0">
                <a:latin typeface="Calibri" pitchFamily="34" charset="0"/>
                <a:cs typeface="Calibri" pitchFamily="34" charset="0"/>
                <a:hlinkClick r:id="rId5"/>
              </a:rPr>
              <a:t>StartupAwards.SK 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, a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true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celebration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creative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minds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innovative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ideas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76235" y="1396313"/>
            <a:ext cx="83039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Calibri" pitchFamily="34" charset="0"/>
              </a:rPr>
              <a:t>What is it?</a:t>
            </a:r>
          </a:p>
          <a:p>
            <a:r>
              <a:rPr lang="en-AU" sz="1600" dirty="0" smtClean="0">
                <a:latin typeface="Calibri" pitchFamily="34" charset="0"/>
              </a:rPr>
              <a:t>StartupAwards.SK is the largest </a:t>
            </a:r>
            <a:r>
              <a:rPr lang="en-AU" sz="1600" dirty="0" err="1" smtClean="0">
                <a:latin typeface="Calibri" pitchFamily="34" charset="0"/>
              </a:rPr>
              <a:t>competi</a:t>
            </a:r>
            <a:r>
              <a:rPr lang="sk-SK" sz="1600" dirty="0" smtClean="0">
                <a:latin typeface="Calibri" pitchFamily="34" charset="0"/>
              </a:rPr>
              <a:t>ti</a:t>
            </a:r>
            <a:r>
              <a:rPr lang="en-AU" sz="1600" dirty="0" smtClean="0">
                <a:latin typeface="Calibri" pitchFamily="34" charset="0"/>
              </a:rPr>
              <a:t>on of innovative projects and companies (start-ups and spin-offs) from Slovakia</a:t>
            </a:r>
            <a:endParaRPr lang="en-A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endParaRPr lang="en-AU" sz="1600" b="1" dirty="0" smtClean="0">
              <a:latin typeface="Calibri" pitchFamily="34" charset="0"/>
            </a:endParaRPr>
          </a:p>
          <a:p>
            <a:r>
              <a:rPr lang="en-AU" sz="1600" b="1" dirty="0" smtClean="0">
                <a:latin typeface="Calibri" pitchFamily="34" charset="0"/>
              </a:rPr>
              <a:t>Goals:</a:t>
            </a:r>
          </a:p>
          <a:p>
            <a:pPr marL="342900" indent="-342900">
              <a:buAutoNum type="arabicPeriod"/>
            </a:pPr>
            <a:r>
              <a:rPr lang="en-AU" sz="1600" dirty="0" smtClean="0">
                <a:latin typeface="Calibri" pitchFamily="34" charset="0"/>
              </a:rPr>
              <a:t>Connect world-class projects with investors and support technology transfer</a:t>
            </a:r>
          </a:p>
          <a:p>
            <a:pPr marL="342900" indent="-342900">
              <a:buAutoNum type="arabicPeriod"/>
            </a:pPr>
            <a:r>
              <a:rPr lang="en-AU" sz="1600" dirty="0" smtClean="0">
                <a:latin typeface="Calibri" pitchFamily="34" charset="0"/>
              </a:rPr>
              <a:t>Motivate students and youngsters to</a:t>
            </a:r>
            <a:r>
              <a:rPr lang="sk-SK" sz="1600" dirty="0" err="1" smtClean="0">
                <a:latin typeface="Calibri" pitchFamily="34" charset="0"/>
              </a:rPr>
              <a:t>wards</a:t>
            </a:r>
            <a:r>
              <a:rPr lang="en-AU" sz="1600" dirty="0" smtClean="0">
                <a:latin typeface="Calibri" pitchFamily="34" charset="0"/>
              </a:rPr>
              <a:t> entrepreneurship and creation</a:t>
            </a:r>
            <a:r>
              <a:rPr lang="sk-SK" sz="1600" dirty="0" smtClean="0">
                <a:latin typeface="Calibri" pitchFamily="34" charset="0"/>
              </a:rPr>
              <a:t> </a:t>
            </a:r>
            <a:r>
              <a:rPr lang="sk-SK" sz="1600" dirty="0" err="1" smtClean="0">
                <a:latin typeface="Calibri" pitchFamily="34" charset="0"/>
              </a:rPr>
              <a:t>of</a:t>
            </a:r>
            <a:r>
              <a:rPr lang="en-AU" sz="1600" dirty="0" smtClean="0">
                <a:latin typeface="Calibri" pitchFamily="34" charset="0"/>
              </a:rPr>
              <a:t> new businesses</a:t>
            </a:r>
          </a:p>
          <a:p>
            <a:pPr marL="342900" indent="-342900">
              <a:buAutoNum type="arabicPeriod"/>
            </a:pPr>
            <a:r>
              <a:rPr lang="en-AU" sz="1600" dirty="0" smtClean="0">
                <a:latin typeface="Calibri" pitchFamily="34" charset="0"/>
              </a:rPr>
              <a:t>Popularize Slovak inventions abroad </a:t>
            </a:r>
            <a:r>
              <a:rPr lang="sk-SK" sz="1600" dirty="0" err="1" smtClean="0">
                <a:latin typeface="Calibri" pitchFamily="34" charset="0"/>
              </a:rPr>
              <a:t>as</a:t>
            </a:r>
            <a:r>
              <a:rPr lang="sk-SK" sz="1600" dirty="0" smtClean="0">
                <a:latin typeface="Calibri" pitchFamily="34" charset="0"/>
              </a:rPr>
              <a:t> </a:t>
            </a:r>
            <a:r>
              <a:rPr lang="sk-SK" sz="1600" dirty="0" err="1" smtClean="0">
                <a:latin typeface="Calibri" pitchFamily="34" charset="0"/>
              </a:rPr>
              <a:t>well</a:t>
            </a:r>
            <a:r>
              <a:rPr lang="sk-SK" sz="1600" dirty="0" smtClean="0">
                <a:latin typeface="Calibri" pitchFamily="34" charset="0"/>
              </a:rPr>
              <a:t> </a:t>
            </a:r>
            <a:r>
              <a:rPr lang="sk-SK" sz="1600" dirty="0" err="1" smtClean="0">
                <a:latin typeface="Calibri" pitchFamily="34" charset="0"/>
              </a:rPr>
              <a:t>as</a:t>
            </a:r>
            <a:r>
              <a:rPr lang="sk-SK" sz="1600" dirty="0" smtClean="0">
                <a:latin typeface="Calibri" pitchFamily="34" charset="0"/>
              </a:rPr>
              <a:t> </a:t>
            </a:r>
            <a:r>
              <a:rPr lang="en-AU" sz="1600" dirty="0" smtClean="0">
                <a:latin typeface="Calibri" pitchFamily="34" charset="0"/>
              </a:rPr>
              <a:t>among the general public</a:t>
            </a:r>
          </a:p>
          <a:p>
            <a:endParaRPr lang="en-AU" sz="1600" dirty="0" smtClean="0">
              <a:latin typeface="Calibri" pitchFamily="34" charset="0"/>
            </a:endParaRPr>
          </a:p>
          <a:p>
            <a:pPr marL="342900" indent="-342900"/>
            <a:r>
              <a:rPr lang="en-AU" sz="1600" b="1" dirty="0" smtClean="0">
                <a:latin typeface="Calibri" pitchFamily="34" charset="0"/>
              </a:rPr>
              <a:t>Impact:</a:t>
            </a:r>
          </a:p>
          <a:p>
            <a:pPr marL="342900" indent="-342900">
              <a:buFontTx/>
              <a:buChar char="-"/>
            </a:pPr>
            <a:r>
              <a:rPr lang="en-AU" sz="1600" dirty="0" smtClean="0">
                <a:latin typeface="Calibri" pitchFamily="34" charset="0"/>
              </a:rPr>
              <a:t>Educational activities and roadshows </a:t>
            </a:r>
            <a:r>
              <a:rPr lang="sk-SK" sz="1600" dirty="0" err="1" smtClean="0">
                <a:latin typeface="Calibri" pitchFamily="34" charset="0"/>
              </a:rPr>
              <a:t>across</a:t>
            </a:r>
            <a:r>
              <a:rPr lang="sk-SK" sz="1600" dirty="0" smtClean="0">
                <a:latin typeface="Calibri" pitchFamily="34" charset="0"/>
              </a:rPr>
              <a:t> </a:t>
            </a:r>
            <a:r>
              <a:rPr lang="en-AU" sz="1600" dirty="0" smtClean="0">
                <a:latin typeface="Calibri" pitchFamily="34" charset="0"/>
              </a:rPr>
              <a:t>the foremost Slovak universities and innovation hubs </a:t>
            </a:r>
          </a:p>
          <a:p>
            <a:pPr marL="342900" indent="-342900">
              <a:buFontTx/>
              <a:buChar char="-"/>
            </a:pPr>
            <a:r>
              <a:rPr lang="en-AU" sz="1600" dirty="0" smtClean="0">
                <a:latin typeface="Calibri" pitchFamily="34" charset="0"/>
              </a:rPr>
              <a:t>Thousands of spectators, hundreds of applying projects</a:t>
            </a:r>
          </a:p>
          <a:p>
            <a:pPr marL="342900" indent="-342900">
              <a:buFontTx/>
              <a:buChar char="-"/>
            </a:pPr>
            <a:r>
              <a:rPr lang="en-AU" sz="1600" dirty="0" smtClean="0">
                <a:latin typeface="Calibri" pitchFamily="34" charset="0"/>
              </a:rPr>
              <a:t>Preparation of finalists for investor pitch at the two-day long mentoring&amp;couching session (</a:t>
            </a:r>
            <a:r>
              <a:rPr lang="en-AU" sz="1600" dirty="0" err="1" smtClean="0">
                <a:latin typeface="Calibri" pitchFamily="34" charset="0"/>
              </a:rPr>
              <a:t>Bootcamp</a:t>
            </a:r>
            <a:r>
              <a:rPr lang="en-AU" sz="1600" dirty="0" smtClean="0">
                <a:latin typeface="Calibri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AU" sz="1600" dirty="0" smtClean="0">
                <a:latin typeface="Calibri" pitchFamily="34" charset="0"/>
              </a:rPr>
              <a:t>Invaluable experience and prizes designed </a:t>
            </a:r>
            <a:r>
              <a:rPr lang="sk-SK" sz="1600" dirty="0" smtClean="0">
                <a:latin typeface="Calibri" pitchFamily="34" charset="0"/>
              </a:rPr>
              <a:t>to </a:t>
            </a:r>
            <a:r>
              <a:rPr lang="en-AU" sz="1600" dirty="0" smtClean="0">
                <a:latin typeface="Calibri" pitchFamily="34" charset="0"/>
              </a:rPr>
              <a:t>boost</a:t>
            </a:r>
            <a:r>
              <a:rPr lang="sk-SK" sz="1600" dirty="0" smtClean="0">
                <a:latin typeface="Calibri" pitchFamily="34" charset="0"/>
              </a:rPr>
              <a:t> </a:t>
            </a:r>
            <a:r>
              <a:rPr lang="en-AU" sz="1600" dirty="0" smtClean="0">
                <a:latin typeface="Calibri" pitchFamily="34" charset="0"/>
              </a:rPr>
              <a:t>winning projects</a:t>
            </a:r>
          </a:p>
          <a:p>
            <a:pPr marL="342900" indent="-342900">
              <a:buFontTx/>
              <a:buChar char="-"/>
            </a:pPr>
            <a:r>
              <a:rPr lang="en-AU" sz="1600" dirty="0" smtClean="0">
                <a:latin typeface="Calibri" pitchFamily="34" charset="0"/>
              </a:rPr>
              <a:t>Fostering young companies </a:t>
            </a:r>
          </a:p>
          <a:p>
            <a:r>
              <a:rPr lang="en-AU" sz="1600" dirty="0" smtClean="0">
                <a:latin typeface="Calibri" pitchFamily="34" charset="0"/>
              </a:rPr>
              <a:t> </a:t>
            </a:r>
            <a:endParaRPr lang="en-AU" sz="1600" dirty="0">
              <a:latin typeface="Calibri" pitchFamily="34" charset="0"/>
            </a:endParaRPr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5395913"/>
            <a:ext cx="8010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x0652700\Desktop\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724"/>
            <a:ext cx="9918052" cy="39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9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" name="Rectangle 1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25" name="Picture 24" descr="C:\Users\Martin\Desktop\Neulogy\Corporate\Marketing and CI\Neulogy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2975" y="7938"/>
            <a:ext cx="1063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79400" y="423906"/>
            <a:ext cx="9329738" cy="715963"/>
          </a:xfrm>
        </p:spPr>
        <p:txBody>
          <a:bodyPr/>
          <a:lstStyle/>
          <a:p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Visegrad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countries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cooperation</a:t>
            </a:r>
            <a:r>
              <a:rPr lang="sk-SK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joint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platform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Silicon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Valley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76236" y="1396313"/>
            <a:ext cx="57255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libri" pitchFamily="34" charset="0"/>
              </a:rPr>
              <a:t>What is it?</a:t>
            </a:r>
          </a:p>
          <a:p>
            <a:r>
              <a:rPr lang="en-GB" sz="1600" b="1" dirty="0" smtClean="0">
                <a:latin typeface="Calibri" pitchFamily="34" charset="0"/>
              </a:rPr>
              <a:t>V4 – Silicon Valley Tech Match event, April 21-23, 2015</a:t>
            </a:r>
          </a:p>
          <a:p>
            <a:r>
              <a:rPr lang="en-GB" sz="1600" dirty="0" smtClean="0">
                <a:latin typeface="Calibri" pitchFamily="34" charset="0"/>
                <a:hlinkClick r:id="rId5"/>
              </a:rPr>
              <a:t>www.visegradstartups.com</a:t>
            </a:r>
            <a:endParaRPr lang="en-GB" sz="1600" dirty="0" smtClean="0">
              <a:latin typeface="Calibri" pitchFamily="34" charset="0"/>
            </a:endParaRPr>
          </a:p>
          <a:p>
            <a:endParaRPr lang="en-GB" sz="1600" b="1" dirty="0" smtClean="0">
              <a:latin typeface="Calibri" pitchFamily="34" charset="0"/>
            </a:endParaRPr>
          </a:p>
          <a:p>
            <a:r>
              <a:rPr lang="en-GB" sz="1600" b="1" dirty="0" smtClean="0">
                <a:latin typeface="Calibri" pitchFamily="34" charset="0"/>
              </a:rPr>
              <a:t>Goals: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latin typeface="Calibri" panose="020F0502020204030204" pitchFamily="34" charset="0"/>
              </a:rPr>
              <a:t>Bring 12 </a:t>
            </a:r>
            <a:r>
              <a:rPr lang="en-GB" sz="1600" dirty="0" err="1" smtClean="0">
                <a:latin typeface="Calibri" panose="020F0502020204030204" pitchFamily="34" charset="0"/>
              </a:rPr>
              <a:t>startups</a:t>
            </a:r>
            <a:r>
              <a:rPr lang="en-GB" sz="1600" dirty="0" smtClean="0">
                <a:latin typeface="Calibri" panose="020F0502020204030204" pitchFamily="34" charset="0"/>
              </a:rPr>
              <a:t> from </a:t>
            </a:r>
            <a:r>
              <a:rPr lang="en-GB" sz="1600" dirty="0" err="1" smtClean="0">
                <a:latin typeface="Calibri" panose="020F0502020204030204" pitchFamily="34" charset="0"/>
              </a:rPr>
              <a:t>Visegrad</a:t>
            </a:r>
            <a:r>
              <a:rPr lang="en-GB" sz="1600" dirty="0" smtClean="0">
                <a:latin typeface="Calibri" panose="020F0502020204030204" pitchFamily="34" charset="0"/>
              </a:rPr>
              <a:t> countries to Silicon Valley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latin typeface="Calibri" panose="020F0502020204030204" pitchFamily="34" charset="0"/>
              </a:rPr>
              <a:t>Enhance visibility of the innovation &amp; </a:t>
            </a:r>
            <a:r>
              <a:rPr lang="en-GB" sz="1600" dirty="0" err="1" smtClean="0">
                <a:latin typeface="Calibri" panose="020F0502020204030204" pitchFamily="34" charset="0"/>
              </a:rPr>
              <a:t>startup</a:t>
            </a:r>
            <a:r>
              <a:rPr lang="en-GB" sz="1600" dirty="0" smtClean="0">
                <a:latin typeface="Calibri" panose="020F0502020204030204" pitchFamily="34" charset="0"/>
              </a:rPr>
              <a:t> potential within V4 countries abroad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latin typeface="Calibri" panose="020F0502020204030204" pitchFamily="34" charset="0"/>
              </a:rPr>
              <a:t>Position the </a:t>
            </a:r>
            <a:r>
              <a:rPr lang="en-GB" sz="1600" dirty="0" err="1" smtClean="0">
                <a:latin typeface="Calibri" panose="020F0502020204030204" pitchFamily="34" charset="0"/>
              </a:rPr>
              <a:t>Visegrad</a:t>
            </a:r>
            <a:r>
              <a:rPr lang="en-GB" sz="1600" dirty="0" smtClean="0">
                <a:latin typeface="Calibri" panose="020F0502020204030204" pitchFamily="34" charset="0"/>
              </a:rPr>
              <a:t> concept of cooperation</a:t>
            </a:r>
            <a:r>
              <a:rPr lang="sk-SK" sz="1600" dirty="0">
                <a:latin typeface="Calibri" panose="020F0502020204030204" pitchFamily="34" charset="0"/>
              </a:rPr>
              <a:t> </a:t>
            </a:r>
            <a:r>
              <a:rPr lang="en-GB" sz="1600" dirty="0" smtClean="0">
                <a:latin typeface="Calibri" panose="020F0502020204030204" pitchFamily="34" charset="0"/>
              </a:rPr>
              <a:t>within the </a:t>
            </a:r>
            <a:r>
              <a:rPr lang="en-GB" sz="1600" dirty="0" err="1" smtClean="0">
                <a:latin typeface="Calibri" panose="020F0502020204030204" pitchFamily="34" charset="0"/>
              </a:rPr>
              <a:t>startup</a:t>
            </a:r>
            <a:r>
              <a:rPr lang="en-GB" sz="1600" dirty="0" smtClean="0">
                <a:latin typeface="Calibri" panose="020F0502020204030204" pitchFamily="34" charset="0"/>
              </a:rPr>
              <a:t> ecosystems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latin typeface="Calibri" panose="020F0502020204030204" pitchFamily="34" charset="0"/>
              </a:rPr>
              <a:t>Raise awareness of the need for closer cooperation among </a:t>
            </a:r>
            <a:r>
              <a:rPr lang="en-GB" sz="1600" dirty="0" err="1" smtClean="0">
                <a:latin typeface="Calibri" panose="020F0502020204030204" pitchFamily="34" charset="0"/>
              </a:rPr>
              <a:t>Visegrad</a:t>
            </a:r>
            <a:r>
              <a:rPr lang="en-GB" sz="1600" dirty="0" smtClean="0">
                <a:latin typeface="Calibri" panose="020F0502020204030204" pitchFamily="34" charset="0"/>
              </a:rPr>
              <a:t> countries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latin typeface="Calibri" panose="020F0502020204030204" pitchFamily="34" charset="0"/>
              </a:rPr>
              <a:t>Establish a </a:t>
            </a:r>
            <a:r>
              <a:rPr lang="en-GB" sz="1600" dirty="0" err="1" smtClean="0">
                <a:latin typeface="Calibri" panose="020F0502020204030204" pitchFamily="34" charset="0"/>
              </a:rPr>
              <a:t>Visegrad</a:t>
            </a:r>
            <a:r>
              <a:rPr lang="en-GB" sz="1600" dirty="0" smtClean="0">
                <a:latin typeface="Calibri" panose="020F0502020204030204" pitchFamily="34" charset="0"/>
              </a:rPr>
              <a:t> platform for </a:t>
            </a:r>
            <a:r>
              <a:rPr lang="en-GB" sz="1600" dirty="0" err="1" smtClean="0">
                <a:latin typeface="Calibri" panose="020F0502020204030204" pitchFamily="34" charset="0"/>
              </a:rPr>
              <a:t>startups</a:t>
            </a:r>
            <a:r>
              <a:rPr lang="en-GB" sz="1600" dirty="0" smtClean="0">
                <a:latin typeface="Calibri" panose="020F0502020204030204" pitchFamily="34" charset="0"/>
              </a:rPr>
              <a:t> in Silicon Valley</a:t>
            </a:r>
          </a:p>
          <a:p>
            <a:pPr marL="285750" indent="-285750">
              <a:buFontTx/>
              <a:buChar char="-"/>
            </a:pPr>
            <a:endParaRPr lang="en-GB" sz="1600" dirty="0" smtClean="0">
              <a:latin typeface="Calibri" panose="020F0502020204030204" pitchFamily="34" charset="0"/>
            </a:endParaRPr>
          </a:p>
          <a:p>
            <a:pPr marL="342900" indent="-342900"/>
            <a:r>
              <a:rPr lang="en-GB" sz="1600" b="1" dirty="0" smtClean="0">
                <a:latin typeface="Calibri" pitchFamily="34" charset="0"/>
              </a:rPr>
              <a:t>Impact:</a:t>
            </a:r>
          </a:p>
          <a:p>
            <a:pPr marL="342900" indent="-342900">
              <a:buFontTx/>
              <a:buChar char="-"/>
            </a:pPr>
            <a:r>
              <a:rPr lang="en-GB" sz="1600" dirty="0" smtClean="0">
                <a:latin typeface="Calibri" pitchFamily="34" charset="0"/>
              </a:rPr>
              <a:t>First-ever cooperation of </a:t>
            </a:r>
            <a:r>
              <a:rPr lang="en-GB" sz="1600" dirty="0" err="1" smtClean="0">
                <a:latin typeface="Calibri" pitchFamily="34" charset="0"/>
              </a:rPr>
              <a:t>Visegrad</a:t>
            </a:r>
            <a:r>
              <a:rPr lang="en-GB" sz="1600" dirty="0" smtClean="0">
                <a:latin typeface="Calibri" pitchFamily="34" charset="0"/>
              </a:rPr>
              <a:t> countries related to </a:t>
            </a:r>
            <a:r>
              <a:rPr lang="en-GB" sz="1600" dirty="0" err="1" smtClean="0">
                <a:latin typeface="Calibri" pitchFamily="34" charset="0"/>
              </a:rPr>
              <a:t>startups</a:t>
            </a:r>
            <a:endParaRPr lang="en-GB" sz="1600" dirty="0" smtClean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1600" dirty="0" smtClean="0">
                <a:latin typeface="Calibri" pitchFamily="34" charset="0"/>
              </a:rPr>
              <a:t>Showcase for a more structured and systematic collaboration</a:t>
            </a:r>
          </a:p>
          <a:p>
            <a:r>
              <a:rPr lang="en-GB" sz="1600" dirty="0" smtClean="0">
                <a:latin typeface="Calibri" pitchFamily="34" charset="0"/>
              </a:rPr>
              <a:t> </a:t>
            </a:r>
            <a:endParaRPr lang="en-GB" sz="1600" dirty="0">
              <a:latin typeface="Calibri" pitchFamily="34" charset="0"/>
            </a:endParaRPr>
          </a:p>
        </p:txBody>
      </p:sp>
      <p:pic>
        <p:nvPicPr>
          <p:cNvPr id="62466" name="Picture 2" descr="C:\Users\x0652700\Desktop\visegrad_startups_post_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13" y="1570178"/>
            <a:ext cx="3890687" cy="305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13"/>
          <p:cNvGrpSpPr/>
          <p:nvPr/>
        </p:nvGrpSpPr>
        <p:grpSpPr>
          <a:xfrm>
            <a:off x="3971105" y="-1256512"/>
            <a:ext cx="6377139" cy="8107595"/>
            <a:chOff x="4474490" y="1675561"/>
            <a:chExt cx="1915842" cy="2435707"/>
          </a:xfrm>
        </p:grpSpPr>
        <p:sp>
          <p:nvSpPr>
            <p:cNvPr id="448" name="Freeform 257"/>
            <p:cNvSpPr>
              <a:spLocks/>
            </p:cNvSpPr>
            <p:nvPr/>
          </p:nvSpPr>
          <p:spPr bwMode="auto">
            <a:xfrm>
              <a:off x="4560676" y="2700641"/>
              <a:ext cx="123892" cy="188206"/>
            </a:xfrm>
            <a:custGeom>
              <a:avLst/>
              <a:gdLst>
                <a:gd name="T0" fmla="*/ 18 w 84"/>
                <a:gd name="T1" fmla="*/ 126 h 126"/>
                <a:gd name="T2" fmla="*/ 0 w 84"/>
                <a:gd name="T3" fmla="*/ 114 h 126"/>
                <a:gd name="T4" fmla="*/ 0 w 84"/>
                <a:gd name="T5" fmla="*/ 102 h 126"/>
                <a:gd name="T6" fmla="*/ 6 w 84"/>
                <a:gd name="T7" fmla="*/ 96 h 126"/>
                <a:gd name="T8" fmla="*/ 12 w 84"/>
                <a:gd name="T9" fmla="*/ 84 h 126"/>
                <a:gd name="T10" fmla="*/ 12 w 84"/>
                <a:gd name="T11" fmla="*/ 66 h 126"/>
                <a:gd name="T12" fmla="*/ 6 w 84"/>
                <a:gd name="T13" fmla="*/ 60 h 126"/>
                <a:gd name="T14" fmla="*/ 12 w 84"/>
                <a:gd name="T15" fmla="*/ 54 h 126"/>
                <a:gd name="T16" fmla="*/ 6 w 84"/>
                <a:gd name="T17" fmla="*/ 36 h 126"/>
                <a:gd name="T18" fmla="*/ 30 w 84"/>
                <a:gd name="T19" fmla="*/ 30 h 126"/>
                <a:gd name="T20" fmla="*/ 30 w 84"/>
                <a:gd name="T21" fmla="*/ 18 h 126"/>
                <a:gd name="T22" fmla="*/ 54 w 84"/>
                <a:gd name="T23" fmla="*/ 0 h 126"/>
                <a:gd name="T24" fmla="*/ 60 w 84"/>
                <a:gd name="T25" fmla="*/ 6 h 126"/>
                <a:gd name="T26" fmla="*/ 72 w 84"/>
                <a:gd name="T27" fmla="*/ 6 h 126"/>
                <a:gd name="T28" fmla="*/ 78 w 84"/>
                <a:gd name="T29" fmla="*/ 18 h 126"/>
                <a:gd name="T30" fmla="*/ 84 w 84"/>
                <a:gd name="T31" fmla="*/ 30 h 126"/>
                <a:gd name="T32" fmla="*/ 72 w 84"/>
                <a:gd name="T33" fmla="*/ 42 h 126"/>
                <a:gd name="T34" fmla="*/ 78 w 84"/>
                <a:gd name="T35" fmla="*/ 66 h 126"/>
                <a:gd name="T36" fmla="*/ 72 w 84"/>
                <a:gd name="T37" fmla="*/ 96 h 126"/>
                <a:gd name="T38" fmla="*/ 54 w 84"/>
                <a:gd name="T39" fmla="*/ 102 h 126"/>
                <a:gd name="T40" fmla="*/ 18 w 84"/>
                <a:gd name="T41" fmla="*/ 126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26"/>
                <a:gd name="T65" fmla="*/ 84 w 84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279"/>
            <p:cNvSpPr>
              <a:spLocks/>
            </p:cNvSpPr>
            <p:nvPr/>
          </p:nvSpPr>
          <p:spPr bwMode="auto">
            <a:xfrm>
              <a:off x="5174751" y="3413264"/>
              <a:ext cx="87981" cy="52990"/>
            </a:xfrm>
            <a:custGeom>
              <a:avLst/>
              <a:gdLst>
                <a:gd name="T0" fmla="*/ 0 w 60"/>
                <a:gd name="T1" fmla="*/ 12 h 36"/>
                <a:gd name="T2" fmla="*/ 36 w 60"/>
                <a:gd name="T3" fmla="*/ 0 h 36"/>
                <a:gd name="T4" fmla="*/ 60 w 60"/>
                <a:gd name="T5" fmla="*/ 6 h 36"/>
                <a:gd name="T6" fmla="*/ 60 w 60"/>
                <a:gd name="T7" fmla="*/ 18 h 36"/>
                <a:gd name="T8" fmla="*/ 54 w 60"/>
                <a:gd name="T9" fmla="*/ 36 h 36"/>
                <a:gd name="T10" fmla="*/ 30 w 60"/>
                <a:gd name="T11" fmla="*/ 24 h 36"/>
                <a:gd name="T12" fmla="*/ 0 w 60"/>
                <a:gd name="T13" fmla="*/ 12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36"/>
                <a:gd name="T23" fmla="*/ 60 w 60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280"/>
            <p:cNvSpPr>
              <a:spLocks/>
            </p:cNvSpPr>
            <p:nvPr/>
          </p:nvSpPr>
          <p:spPr bwMode="auto">
            <a:xfrm>
              <a:off x="5075995" y="3312766"/>
              <a:ext cx="35911" cy="71262"/>
            </a:xfrm>
            <a:custGeom>
              <a:avLst/>
              <a:gdLst>
                <a:gd name="T0" fmla="*/ 0 w 24"/>
                <a:gd name="T1" fmla="*/ 48 h 48"/>
                <a:gd name="T2" fmla="*/ 6 w 24"/>
                <a:gd name="T3" fmla="*/ 6 h 48"/>
                <a:gd name="T4" fmla="*/ 18 w 24"/>
                <a:gd name="T5" fmla="*/ 0 h 48"/>
                <a:gd name="T6" fmla="*/ 24 w 24"/>
                <a:gd name="T7" fmla="*/ 24 h 48"/>
                <a:gd name="T8" fmla="*/ 24 w 24"/>
                <a:gd name="T9" fmla="*/ 48 h 48"/>
                <a:gd name="T10" fmla="*/ 0 w 24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8"/>
                <a:gd name="T20" fmla="*/ 24 w 24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281"/>
            <p:cNvSpPr>
              <a:spLocks/>
            </p:cNvSpPr>
            <p:nvPr/>
          </p:nvSpPr>
          <p:spPr bwMode="auto">
            <a:xfrm>
              <a:off x="5067018" y="3239677"/>
              <a:ext cx="44888" cy="54817"/>
            </a:xfrm>
            <a:custGeom>
              <a:avLst/>
              <a:gdLst>
                <a:gd name="T0" fmla="*/ 0 w 30"/>
                <a:gd name="T1" fmla="*/ 12 h 37"/>
                <a:gd name="T2" fmla="*/ 24 w 30"/>
                <a:gd name="T3" fmla="*/ 0 h 37"/>
                <a:gd name="T4" fmla="*/ 30 w 30"/>
                <a:gd name="T5" fmla="*/ 24 h 37"/>
                <a:gd name="T6" fmla="*/ 24 w 30"/>
                <a:gd name="T7" fmla="*/ 37 h 37"/>
                <a:gd name="T8" fmla="*/ 0 w 30"/>
                <a:gd name="T9" fmla="*/ 1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7"/>
                <a:gd name="T17" fmla="*/ 30 w 30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282"/>
            <p:cNvSpPr>
              <a:spLocks/>
            </p:cNvSpPr>
            <p:nvPr/>
          </p:nvSpPr>
          <p:spPr bwMode="auto">
            <a:xfrm>
              <a:off x="5991721" y="3457117"/>
              <a:ext cx="44889" cy="9137"/>
            </a:xfrm>
            <a:custGeom>
              <a:avLst/>
              <a:gdLst>
                <a:gd name="T0" fmla="*/ 24 w 30"/>
                <a:gd name="T1" fmla="*/ 0 h 6"/>
                <a:gd name="T2" fmla="*/ 30 w 30"/>
                <a:gd name="T3" fmla="*/ 0 h 6"/>
                <a:gd name="T4" fmla="*/ 0 w 30"/>
                <a:gd name="T5" fmla="*/ 6 h 6"/>
                <a:gd name="T6" fmla="*/ 24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Rectangle 283"/>
            <p:cNvSpPr>
              <a:spLocks noChangeArrowheads="1"/>
            </p:cNvSpPr>
            <p:nvPr/>
          </p:nvSpPr>
          <p:spPr bwMode="auto">
            <a:xfrm>
              <a:off x="5833714" y="3723894"/>
              <a:ext cx="0" cy="3654"/>
            </a:xfrm>
            <a:prstGeom prst="rect">
              <a:avLst/>
            </a:prstGeom>
            <a:solidFill>
              <a:srgbClr val="ABD919"/>
            </a:solidFill>
            <a:ln w="9525">
              <a:solidFill>
                <a:srgbClr val="ABD91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284"/>
            <p:cNvSpPr>
              <a:spLocks/>
            </p:cNvSpPr>
            <p:nvPr/>
          </p:nvSpPr>
          <p:spPr bwMode="auto">
            <a:xfrm>
              <a:off x="5573361" y="3285357"/>
              <a:ext cx="524298" cy="206478"/>
            </a:xfrm>
            <a:custGeom>
              <a:avLst/>
              <a:gdLst>
                <a:gd name="T0" fmla="*/ 34 w 59"/>
                <a:gd name="T1" fmla="*/ 20 h 23"/>
                <a:gd name="T2" fmla="*/ 36 w 59"/>
                <a:gd name="T3" fmla="*/ 21 h 23"/>
                <a:gd name="T4" fmla="*/ 47 w 59"/>
                <a:gd name="T5" fmla="*/ 20 h 23"/>
                <a:gd name="T6" fmla="*/ 52 w 59"/>
                <a:gd name="T7" fmla="*/ 19 h 23"/>
                <a:gd name="T8" fmla="*/ 57 w 59"/>
                <a:gd name="T9" fmla="*/ 18 h 23"/>
                <a:gd name="T10" fmla="*/ 59 w 59"/>
                <a:gd name="T11" fmla="*/ 19 h 23"/>
                <a:gd name="T12" fmla="*/ 58 w 59"/>
                <a:gd name="T13" fmla="*/ 16 h 23"/>
                <a:gd name="T14" fmla="*/ 58 w 59"/>
                <a:gd name="T15" fmla="*/ 9 h 23"/>
                <a:gd name="T16" fmla="*/ 59 w 59"/>
                <a:gd name="T17" fmla="*/ 8 h 23"/>
                <a:gd name="T18" fmla="*/ 55 w 59"/>
                <a:gd name="T19" fmla="*/ 3 h 23"/>
                <a:gd name="T20" fmla="*/ 53 w 59"/>
                <a:gd name="T21" fmla="*/ 1 h 23"/>
                <a:gd name="T22" fmla="*/ 50 w 59"/>
                <a:gd name="T23" fmla="*/ 1 h 23"/>
                <a:gd name="T24" fmla="*/ 49 w 59"/>
                <a:gd name="T25" fmla="*/ 0 h 23"/>
                <a:gd name="T26" fmla="*/ 49 w 59"/>
                <a:gd name="T27" fmla="*/ 0 h 23"/>
                <a:gd name="T28" fmla="*/ 45 w 59"/>
                <a:gd name="T29" fmla="*/ 3 h 23"/>
                <a:gd name="T30" fmla="*/ 40 w 59"/>
                <a:gd name="T31" fmla="*/ 3 h 23"/>
                <a:gd name="T32" fmla="*/ 39 w 59"/>
                <a:gd name="T33" fmla="*/ 3 h 23"/>
                <a:gd name="T34" fmla="*/ 39 w 59"/>
                <a:gd name="T35" fmla="*/ 3 h 23"/>
                <a:gd name="T36" fmla="*/ 35 w 59"/>
                <a:gd name="T37" fmla="*/ 1 h 23"/>
                <a:gd name="T38" fmla="*/ 32 w 59"/>
                <a:gd name="T39" fmla="*/ 0 h 23"/>
                <a:gd name="T40" fmla="*/ 24 w 59"/>
                <a:gd name="T41" fmla="*/ 0 h 23"/>
                <a:gd name="T42" fmla="*/ 22 w 59"/>
                <a:gd name="T43" fmla="*/ 0 h 23"/>
                <a:gd name="T44" fmla="*/ 19 w 59"/>
                <a:gd name="T45" fmla="*/ 1 h 23"/>
                <a:gd name="T46" fmla="*/ 17 w 59"/>
                <a:gd name="T47" fmla="*/ 3 h 23"/>
                <a:gd name="T48" fmla="*/ 12 w 59"/>
                <a:gd name="T49" fmla="*/ 4 h 23"/>
                <a:gd name="T50" fmla="*/ 11 w 59"/>
                <a:gd name="T51" fmla="*/ 3 h 23"/>
                <a:gd name="T52" fmla="*/ 10 w 59"/>
                <a:gd name="T53" fmla="*/ 3 h 23"/>
                <a:gd name="T54" fmla="*/ 8 w 59"/>
                <a:gd name="T55" fmla="*/ 6 h 23"/>
                <a:gd name="T56" fmla="*/ 4 w 59"/>
                <a:gd name="T57" fmla="*/ 6 h 23"/>
                <a:gd name="T58" fmla="*/ 0 w 59"/>
                <a:gd name="T59" fmla="*/ 9 h 23"/>
                <a:gd name="T60" fmla="*/ 2 w 59"/>
                <a:gd name="T61" fmla="*/ 12 h 23"/>
                <a:gd name="T62" fmla="*/ 4 w 59"/>
                <a:gd name="T63" fmla="*/ 17 h 23"/>
                <a:gd name="T64" fmla="*/ 6 w 59"/>
                <a:gd name="T65" fmla="*/ 20 h 23"/>
                <a:gd name="T66" fmla="*/ 15 w 59"/>
                <a:gd name="T67" fmla="*/ 21 h 23"/>
                <a:gd name="T68" fmla="*/ 16 w 59"/>
                <a:gd name="T69" fmla="*/ 21 h 23"/>
                <a:gd name="T70" fmla="*/ 23 w 59"/>
                <a:gd name="T71" fmla="*/ 23 h 23"/>
                <a:gd name="T72" fmla="*/ 27 w 59"/>
                <a:gd name="T73" fmla="*/ 21 h 23"/>
                <a:gd name="T74" fmla="*/ 31 w 59"/>
                <a:gd name="T75" fmla="*/ 23 h 23"/>
                <a:gd name="T76" fmla="*/ 31 w 59"/>
                <a:gd name="T77" fmla="*/ 23 h 23"/>
                <a:gd name="T78" fmla="*/ 31 w 59"/>
                <a:gd name="T79" fmla="*/ 23 h 23"/>
                <a:gd name="T80" fmla="*/ 34 w 59"/>
                <a:gd name="T81" fmla="*/ 20 h 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"/>
                <a:gd name="T124" fmla="*/ 0 h 23"/>
                <a:gd name="T125" fmla="*/ 59 w 59"/>
                <a:gd name="T126" fmla="*/ 23 h 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" h="23">
                  <a:moveTo>
                    <a:pt x="34" y="20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9"/>
                    <a:pt x="58" y="16"/>
                    <a:pt x="58" y="16"/>
                  </a:cubicBezTo>
                  <a:cubicBezTo>
                    <a:pt x="58" y="15"/>
                    <a:pt x="58" y="9"/>
                    <a:pt x="58" y="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lnTo>
                    <a:pt x="34" y="20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285"/>
            <p:cNvSpPr>
              <a:spLocks/>
            </p:cNvSpPr>
            <p:nvPr/>
          </p:nvSpPr>
          <p:spPr bwMode="auto">
            <a:xfrm>
              <a:off x="5821145" y="3457117"/>
              <a:ext cx="204692" cy="168106"/>
            </a:xfrm>
            <a:custGeom>
              <a:avLst/>
              <a:gdLst>
                <a:gd name="T0" fmla="*/ 25 w 139"/>
                <a:gd name="T1" fmla="*/ 114 h 114"/>
                <a:gd name="T2" fmla="*/ 61 w 139"/>
                <a:gd name="T3" fmla="*/ 96 h 114"/>
                <a:gd name="T4" fmla="*/ 73 w 139"/>
                <a:gd name="T5" fmla="*/ 90 h 114"/>
                <a:gd name="T6" fmla="*/ 115 w 139"/>
                <a:gd name="T7" fmla="*/ 66 h 114"/>
                <a:gd name="T8" fmla="*/ 127 w 139"/>
                <a:gd name="T9" fmla="*/ 24 h 114"/>
                <a:gd name="T10" fmla="*/ 139 w 139"/>
                <a:gd name="T11" fmla="*/ 6 h 114"/>
                <a:gd name="T12" fmla="*/ 139 w 139"/>
                <a:gd name="T13" fmla="*/ 0 h 114"/>
                <a:gd name="T14" fmla="*/ 115 w 139"/>
                <a:gd name="T15" fmla="*/ 6 h 114"/>
                <a:gd name="T16" fmla="*/ 49 w 139"/>
                <a:gd name="T17" fmla="*/ 12 h 114"/>
                <a:gd name="T18" fmla="*/ 37 w 139"/>
                <a:gd name="T19" fmla="*/ 6 h 114"/>
                <a:gd name="T20" fmla="*/ 19 w 139"/>
                <a:gd name="T21" fmla="*/ 24 h 114"/>
                <a:gd name="T22" fmla="*/ 19 w 139"/>
                <a:gd name="T23" fmla="*/ 24 h 114"/>
                <a:gd name="T24" fmla="*/ 25 w 139"/>
                <a:gd name="T25" fmla="*/ 48 h 114"/>
                <a:gd name="T26" fmla="*/ 0 w 139"/>
                <a:gd name="T27" fmla="*/ 102 h 114"/>
                <a:gd name="T28" fmla="*/ 13 w 139"/>
                <a:gd name="T29" fmla="*/ 102 h 114"/>
                <a:gd name="T30" fmla="*/ 25 w 139"/>
                <a:gd name="T31" fmla="*/ 114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9"/>
                <a:gd name="T49" fmla="*/ 0 h 114"/>
                <a:gd name="T50" fmla="*/ 139 w 139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286"/>
            <p:cNvSpPr>
              <a:spLocks/>
            </p:cNvSpPr>
            <p:nvPr/>
          </p:nvSpPr>
          <p:spPr bwMode="auto">
            <a:xfrm>
              <a:off x="5794212" y="3590506"/>
              <a:ext cx="143643" cy="133388"/>
            </a:xfrm>
            <a:custGeom>
              <a:avLst/>
              <a:gdLst>
                <a:gd name="T0" fmla="*/ 91 w 97"/>
                <a:gd name="T1" fmla="*/ 24 h 90"/>
                <a:gd name="T2" fmla="*/ 91 w 97"/>
                <a:gd name="T3" fmla="*/ 0 h 90"/>
                <a:gd name="T4" fmla="*/ 79 w 97"/>
                <a:gd name="T5" fmla="*/ 6 h 90"/>
                <a:gd name="T6" fmla="*/ 43 w 97"/>
                <a:gd name="T7" fmla="*/ 24 h 90"/>
                <a:gd name="T8" fmla="*/ 31 w 97"/>
                <a:gd name="T9" fmla="*/ 12 h 90"/>
                <a:gd name="T10" fmla="*/ 18 w 97"/>
                <a:gd name="T11" fmla="*/ 12 h 90"/>
                <a:gd name="T12" fmla="*/ 12 w 97"/>
                <a:gd name="T13" fmla="*/ 18 h 90"/>
                <a:gd name="T14" fmla="*/ 0 w 97"/>
                <a:gd name="T15" fmla="*/ 42 h 90"/>
                <a:gd name="T16" fmla="*/ 18 w 97"/>
                <a:gd name="T17" fmla="*/ 90 h 90"/>
                <a:gd name="T18" fmla="*/ 25 w 97"/>
                <a:gd name="T19" fmla="*/ 90 h 90"/>
                <a:gd name="T20" fmla="*/ 25 w 97"/>
                <a:gd name="T21" fmla="*/ 90 h 90"/>
                <a:gd name="T22" fmla="*/ 25 w 97"/>
                <a:gd name="T23" fmla="*/ 90 h 90"/>
                <a:gd name="T24" fmla="*/ 37 w 97"/>
                <a:gd name="T25" fmla="*/ 90 h 90"/>
                <a:gd name="T26" fmla="*/ 49 w 97"/>
                <a:gd name="T27" fmla="*/ 78 h 90"/>
                <a:gd name="T28" fmla="*/ 67 w 97"/>
                <a:gd name="T29" fmla="*/ 78 h 90"/>
                <a:gd name="T30" fmla="*/ 73 w 97"/>
                <a:gd name="T31" fmla="*/ 66 h 90"/>
                <a:gd name="T32" fmla="*/ 61 w 97"/>
                <a:gd name="T33" fmla="*/ 36 h 90"/>
                <a:gd name="T34" fmla="*/ 85 w 97"/>
                <a:gd name="T35" fmla="*/ 30 h 90"/>
                <a:gd name="T36" fmla="*/ 97 w 97"/>
                <a:gd name="T37" fmla="*/ 24 h 90"/>
                <a:gd name="T38" fmla="*/ 91 w 97"/>
                <a:gd name="T39" fmla="*/ 24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90"/>
                <a:gd name="T62" fmla="*/ 97 w 97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287"/>
            <p:cNvSpPr>
              <a:spLocks/>
            </p:cNvSpPr>
            <p:nvPr/>
          </p:nvSpPr>
          <p:spPr bwMode="auto">
            <a:xfrm>
              <a:off x="5794212" y="3590506"/>
              <a:ext cx="143643" cy="133388"/>
            </a:xfrm>
            <a:custGeom>
              <a:avLst/>
              <a:gdLst>
                <a:gd name="T0" fmla="*/ 91 w 97"/>
                <a:gd name="T1" fmla="*/ 24 h 90"/>
                <a:gd name="T2" fmla="*/ 91 w 97"/>
                <a:gd name="T3" fmla="*/ 0 h 90"/>
                <a:gd name="T4" fmla="*/ 79 w 97"/>
                <a:gd name="T5" fmla="*/ 6 h 90"/>
                <a:gd name="T6" fmla="*/ 43 w 97"/>
                <a:gd name="T7" fmla="*/ 24 h 90"/>
                <a:gd name="T8" fmla="*/ 31 w 97"/>
                <a:gd name="T9" fmla="*/ 12 h 90"/>
                <a:gd name="T10" fmla="*/ 18 w 97"/>
                <a:gd name="T11" fmla="*/ 12 h 90"/>
                <a:gd name="T12" fmla="*/ 12 w 97"/>
                <a:gd name="T13" fmla="*/ 18 h 90"/>
                <a:gd name="T14" fmla="*/ 0 w 97"/>
                <a:gd name="T15" fmla="*/ 42 h 90"/>
                <a:gd name="T16" fmla="*/ 18 w 97"/>
                <a:gd name="T17" fmla="*/ 90 h 90"/>
                <a:gd name="T18" fmla="*/ 25 w 97"/>
                <a:gd name="T19" fmla="*/ 90 h 90"/>
                <a:gd name="T20" fmla="*/ 25 w 97"/>
                <a:gd name="T21" fmla="*/ 90 h 90"/>
                <a:gd name="T22" fmla="*/ 25 w 97"/>
                <a:gd name="T23" fmla="*/ 90 h 90"/>
                <a:gd name="T24" fmla="*/ 37 w 97"/>
                <a:gd name="T25" fmla="*/ 90 h 90"/>
                <a:gd name="T26" fmla="*/ 49 w 97"/>
                <a:gd name="T27" fmla="*/ 78 h 90"/>
                <a:gd name="T28" fmla="*/ 67 w 97"/>
                <a:gd name="T29" fmla="*/ 78 h 90"/>
                <a:gd name="T30" fmla="*/ 73 w 97"/>
                <a:gd name="T31" fmla="*/ 66 h 90"/>
                <a:gd name="T32" fmla="*/ 61 w 97"/>
                <a:gd name="T33" fmla="*/ 36 h 90"/>
                <a:gd name="T34" fmla="*/ 85 w 97"/>
                <a:gd name="T35" fmla="*/ 30 h 90"/>
                <a:gd name="T36" fmla="*/ 97 w 97"/>
                <a:gd name="T37" fmla="*/ 24 h 90"/>
                <a:gd name="T38" fmla="*/ 91 w 97"/>
                <a:gd name="T39" fmla="*/ 24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90"/>
                <a:gd name="T62" fmla="*/ 97 w 97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291"/>
            <p:cNvSpPr>
              <a:spLocks/>
            </p:cNvSpPr>
            <p:nvPr/>
          </p:nvSpPr>
          <p:spPr bwMode="auto">
            <a:xfrm>
              <a:off x="5833714" y="3625223"/>
              <a:ext cx="556618" cy="486045"/>
            </a:xfrm>
            <a:custGeom>
              <a:avLst/>
              <a:gdLst>
                <a:gd name="T0" fmla="*/ 63 w 63"/>
                <a:gd name="T1" fmla="*/ 34 h 54"/>
                <a:gd name="T2" fmla="*/ 55 w 63"/>
                <a:gd name="T3" fmla="*/ 32 h 54"/>
                <a:gd name="T4" fmla="*/ 52 w 63"/>
                <a:gd name="T5" fmla="*/ 28 h 54"/>
                <a:gd name="T6" fmla="*/ 53 w 63"/>
                <a:gd name="T7" fmla="*/ 25 h 54"/>
                <a:gd name="T8" fmla="*/ 52 w 63"/>
                <a:gd name="T9" fmla="*/ 25 h 54"/>
                <a:gd name="T10" fmla="*/ 48 w 63"/>
                <a:gd name="T11" fmla="*/ 23 h 54"/>
                <a:gd name="T12" fmla="*/ 46 w 63"/>
                <a:gd name="T13" fmla="*/ 17 h 54"/>
                <a:gd name="T14" fmla="*/ 42 w 63"/>
                <a:gd name="T15" fmla="*/ 13 h 54"/>
                <a:gd name="T16" fmla="*/ 42 w 63"/>
                <a:gd name="T17" fmla="*/ 12 h 54"/>
                <a:gd name="T18" fmla="*/ 39 w 63"/>
                <a:gd name="T19" fmla="*/ 12 h 54"/>
                <a:gd name="T20" fmla="*/ 36 w 63"/>
                <a:gd name="T21" fmla="*/ 10 h 54"/>
                <a:gd name="T22" fmla="*/ 28 w 63"/>
                <a:gd name="T23" fmla="*/ 9 h 54"/>
                <a:gd name="T24" fmla="*/ 25 w 63"/>
                <a:gd name="T25" fmla="*/ 6 h 54"/>
                <a:gd name="T26" fmla="*/ 15 w 63"/>
                <a:gd name="T27" fmla="*/ 1 h 54"/>
                <a:gd name="T28" fmla="*/ 11 w 63"/>
                <a:gd name="T29" fmla="*/ 0 h 54"/>
                <a:gd name="T30" fmla="*/ 12 w 63"/>
                <a:gd name="T31" fmla="*/ 0 h 54"/>
                <a:gd name="T32" fmla="*/ 10 w 63"/>
                <a:gd name="T33" fmla="*/ 1 h 54"/>
                <a:gd name="T34" fmla="*/ 6 w 63"/>
                <a:gd name="T35" fmla="*/ 2 h 54"/>
                <a:gd name="T36" fmla="*/ 8 w 63"/>
                <a:gd name="T37" fmla="*/ 7 h 54"/>
                <a:gd name="T38" fmla="*/ 7 w 63"/>
                <a:gd name="T39" fmla="*/ 9 h 54"/>
                <a:gd name="T40" fmla="*/ 4 w 63"/>
                <a:gd name="T41" fmla="*/ 9 h 54"/>
                <a:gd name="T42" fmla="*/ 2 w 63"/>
                <a:gd name="T43" fmla="*/ 11 h 54"/>
                <a:gd name="T44" fmla="*/ 0 w 63"/>
                <a:gd name="T45" fmla="*/ 11 h 54"/>
                <a:gd name="T46" fmla="*/ 2 w 63"/>
                <a:gd name="T47" fmla="*/ 15 h 54"/>
                <a:gd name="T48" fmla="*/ 9 w 63"/>
                <a:gd name="T49" fmla="*/ 29 h 54"/>
                <a:gd name="T50" fmla="*/ 13 w 63"/>
                <a:gd name="T51" fmla="*/ 33 h 54"/>
                <a:gd name="T52" fmla="*/ 15 w 63"/>
                <a:gd name="T53" fmla="*/ 39 h 54"/>
                <a:gd name="T54" fmla="*/ 17 w 63"/>
                <a:gd name="T55" fmla="*/ 46 h 54"/>
                <a:gd name="T56" fmla="*/ 24 w 63"/>
                <a:gd name="T57" fmla="*/ 53 h 54"/>
                <a:gd name="T58" fmla="*/ 24 w 63"/>
                <a:gd name="T59" fmla="*/ 54 h 54"/>
                <a:gd name="T60" fmla="*/ 27 w 63"/>
                <a:gd name="T61" fmla="*/ 53 h 54"/>
                <a:gd name="T62" fmla="*/ 38 w 63"/>
                <a:gd name="T63" fmla="*/ 53 h 54"/>
                <a:gd name="T64" fmla="*/ 42 w 63"/>
                <a:gd name="T65" fmla="*/ 50 h 54"/>
                <a:gd name="T66" fmla="*/ 54 w 63"/>
                <a:gd name="T67" fmla="*/ 46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54"/>
                <a:gd name="T104" fmla="*/ 63 w 63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293"/>
            <p:cNvSpPr>
              <a:spLocks/>
            </p:cNvSpPr>
            <p:nvPr/>
          </p:nvSpPr>
          <p:spPr bwMode="auto">
            <a:xfrm>
              <a:off x="5928878" y="3446154"/>
              <a:ext cx="281899" cy="288704"/>
            </a:xfrm>
            <a:custGeom>
              <a:avLst/>
              <a:gdLst>
                <a:gd name="T0" fmla="*/ 168 w 192"/>
                <a:gd name="T1" fmla="*/ 120 h 192"/>
                <a:gd name="T2" fmla="*/ 132 w 192"/>
                <a:gd name="T3" fmla="*/ 90 h 192"/>
                <a:gd name="T4" fmla="*/ 132 w 192"/>
                <a:gd name="T5" fmla="*/ 66 h 192"/>
                <a:gd name="T6" fmla="*/ 138 w 192"/>
                <a:gd name="T7" fmla="*/ 42 h 192"/>
                <a:gd name="T8" fmla="*/ 114 w 192"/>
                <a:gd name="T9" fmla="*/ 6 h 192"/>
                <a:gd name="T10" fmla="*/ 102 w 192"/>
                <a:gd name="T11" fmla="*/ 0 h 192"/>
                <a:gd name="T12" fmla="*/ 72 w 192"/>
                <a:gd name="T13" fmla="*/ 6 h 192"/>
                <a:gd name="T14" fmla="*/ 66 w 192"/>
                <a:gd name="T15" fmla="*/ 6 h 192"/>
                <a:gd name="T16" fmla="*/ 66 w 192"/>
                <a:gd name="T17" fmla="*/ 12 h 192"/>
                <a:gd name="T18" fmla="*/ 54 w 192"/>
                <a:gd name="T19" fmla="*/ 30 h 192"/>
                <a:gd name="T20" fmla="*/ 42 w 192"/>
                <a:gd name="T21" fmla="*/ 72 h 192"/>
                <a:gd name="T22" fmla="*/ 0 w 192"/>
                <a:gd name="T23" fmla="*/ 96 h 192"/>
                <a:gd name="T24" fmla="*/ 0 w 192"/>
                <a:gd name="T25" fmla="*/ 120 h 192"/>
                <a:gd name="T26" fmla="*/ 24 w 192"/>
                <a:gd name="T27" fmla="*/ 126 h 192"/>
                <a:gd name="T28" fmla="*/ 84 w 192"/>
                <a:gd name="T29" fmla="*/ 156 h 192"/>
                <a:gd name="T30" fmla="*/ 102 w 192"/>
                <a:gd name="T31" fmla="*/ 174 h 192"/>
                <a:gd name="T32" fmla="*/ 150 w 192"/>
                <a:gd name="T33" fmla="*/ 180 h 192"/>
                <a:gd name="T34" fmla="*/ 168 w 192"/>
                <a:gd name="T35" fmla="*/ 192 h 192"/>
                <a:gd name="T36" fmla="*/ 186 w 192"/>
                <a:gd name="T37" fmla="*/ 192 h 192"/>
                <a:gd name="T38" fmla="*/ 180 w 192"/>
                <a:gd name="T39" fmla="*/ 180 h 192"/>
                <a:gd name="T40" fmla="*/ 192 w 192"/>
                <a:gd name="T41" fmla="*/ 174 h 192"/>
                <a:gd name="T42" fmla="*/ 180 w 192"/>
                <a:gd name="T43" fmla="*/ 150 h 192"/>
                <a:gd name="T44" fmla="*/ 168 w 192"/>
                <a:gd name="T45" fmla="*/ 120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192"/>
                <a:gd name="T71" fmla="*/ 192 w 192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299"/>
            <p:cNvSpPr>
              <a:spLocks/>
            </p:cNvSpPr>
            <p:nvPr/>
          </p:nvSpPr>
          <p:spPr bwMode="auto">
            <a:xfrm>
              <a:off x="5420739" y="2647651"/>
              <a:ext cx="179554" cy="124252"/>
            </a:xfrm>
            <a:custGeom>
              <a:avLst/>
              <a:gdLst>
                <a:gd name="T0" fmla="*/ 19 w 20"/>
                <a:gd name="T1" fmla="*/ 4 h 14"/>
                <a:gd name="T2" fmla="*/ 17 w 20"/>
                <a:gd name="T3" fmla="*/ 2 h 14"/>
                <a:gd name="T4" fmla="*/ 15 w 20"/>
                <a:gd name="T5" fmla="*/ 0 h 14"/>
                <a:gd name="T6" fmla="*/ 13 w 20"/>
                <a:gd name="T7" fmla="*/ 1 h 14"/>
                <a:gd name="T8" fmla="*/ 9 w 20"/>
                <a:gd name="T9" fmla="*/ 0 h 14"/>
                <a:gd name="T10" fmla="*/ 5 w 20"/>
                <a:gd name="T11" fmla="*/ 0 h 14"/>
                <a:gd name="T12" fmla="*/ 1 w 20"/>
                <a:gd name="T13" fmla="*/ 1 h 14"/>
                <a:gd name="T14" fmla="*/ 1 w 20"/>
                <a:gd name="T15" fmla="*/ 5 h 14"/>
                <a:gd name="T16" fmla="*/ 0 w 20"/>
                <a:gd name="T17" fmla="*/ 6 h 14"/>
                <a:gd name="T18" fmla="*/ 2 w 20"/>
                <a:gd name="T19" fmla="*/ 6 h 14"/>
                <a:gd name="T20" fmla="*/ 4 w 20"/>
                <a:gd name="T21" fmla="*/ 7 h 14"/>
                <a:gd name="T22" fmla="*/ 6 w 20"/>
                <a:gd name="T23" fmla="*/ 8 h 14"/>
                <a:gd name="T24" fmla="*/ 7 w 20"/>
                <a:gd name="T25" fmla="*/ 10 h 14"/>
                <a:gd name="T26" fmla="*/ 6 w 20"/>
                <a:gd name="T27" fmla="*/ 12 h 14"/>
                <a:gd name="T28" fmla="*/ 7 w 20"/>
                <a:gd name="T29" fmla="*/ 12 h 14"/>
                <a:gd name="T30" fmla="*/ 9 w 20"/>
                <a:gd name="T31" fmla="*/ 14 h 14"/>
                <a:gd name="T32" fmla="*/ 11 w 20"/>
                <a:gd name="T33" fmla="*/ 13 h 14"/>
                <a:gd name="T34" fmla="*/ 13 w 20"/>
                <a:gd name="T35" fmla="*/ 12 h 14"/>
                <a:gd name="T36" fmla="*/ 16 w 20"/>
                <a:gd name="T37" fmla="*/ 12 h 14"/>
                <a:gd name="T38" fmla="*/ 16 w 20"/>
                <a:gd name="T39" fmla="*/ 9 h 14"/>
                <a:gd name="T40" fmla="*/ 18 w 20"/>
                <a:gd name="T41" fmla="*/ 7 h 14"/>
                <a:gd name="T42" fmla="*/ 20 w 20"/>
                <a:gd name="T43" fmla="*/ 4 h 14"/>
                <a:gd name="T44" fmla="*/ 19 w 20"/>
                <a:gd name="T45" fmla="*/ 4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14"/>
                <a:gd name="T71" fmla="*/ 20 w 20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300"/>
            <p:cNvSpPr>
              <a:spLocks/>
            </p:cNvSpPr>
            <p:nvPr/>
          </p:nvSpPr>
          <p:spPr bwMode="auto">
            <a:xfrm>
              <a:off x="5499743" y="2475891"/>
              <a:ext cx="134666" cy="116943"/>
            </a:xfrm>
            <a:custGeom>
              <a:avLst/>
              <a:gdLst>
                <a:gd name="T0" fmla="*/ 54 w 90"/>
                <a:gd name="T1" fmla="*/ 66 h 78"/>
                <a:gd name="T2" fmla="*/ 78 w 90"/>
                <a:gd name="T3" fmla="*/ 78 h 78"/>
                <a:gd name="T4" fmla="*/ 84 w 90"/>
                <a:gd name="T5" fmla="*/ 42 h 78"/>
                <a:gd name="T6" fmla="*/ 84 w 90"/>
                <a:gd name="T7" fmla="*/ 30 h 78"/>
                <a:gd name="T8" fmla="*/ 90 w 90"/>
                <a:gd name="T9" fmla="*/ 6 h 78"/>
                <a:gd name="T10" fmla="*/ 84 w 90"/>
                <a:gd name="T11" fmla="*/ 0 h 78"/>
                <a:gd name="T12" fmla="*/ 72 w 90"/>
                <a:gd name="T13" fmla="*/ 0 h 78"/>
                <a:gd name="T14" fmla="*/ 36 w 90"/>
                <a:gd name="T15" fmla="*/ 0 h 78"/>
                <a:gd name="T16" fmla="*/ 0 w 90"/>
                <a:gd name="T17" fmla="*/ 18 h 78"/>
                <a:gd name="T18" fmla="*/ 0 w 90"/>
                <a:gd name="T19" fmla="*/ 30 h 78"/>
                <a:gd name="T20" fmla="*/ 6 w 90"/>
                <a:gd name="T21" fmla="*/ 42 h 78"/>
                <a:gd name="T22" fmla="*/ 12 w 90"/>
                <a:gd name="T23" fmla="*/ 48 h 78"/>
                <a:gd name="T24" fmla="*/ 18 w 90"/>
                <a:gd name="T25" fmla="*/ 54 h 78"/>
                <a:gd name="T26" fmla="*/ 12 w 90"/>
                <a:gd name="T27" fmla="*/ 60 h 78"/>
                <a:gd name="T28" fmla="*/ 36 w 90"/>
                <a:gd name="T29" fmla="*/ 54 h 78"/>
                <a:gd name="T30" fmla="*/ 54 w 90"/>
                <a:gd name="T31" fmla="*/ 66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78"/>
                <a:gd name="T50" fmla="*/ 90 w 90"/>
                <a:gd name="T51" fmla="*/ 78 h 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301"/>
            <p:cNvSpPr>
              <a:spLocks/>
            </p:cNvSpPr>
            <p:nvPr/>
          </p:nvSpPr>
          <p:spPr bwMode="auto">
            <a:xfrm>
              <a:off x="5494357" y="2656787"/>
              <a:ext cx="263944" cy="243023"/>
            </a:xfrm>
            <a:custGeom>
              <a:avLst/>
              <a:gdLst>
                <a:gd name="T0" fmla="*/ 30 w 30"/>
                <a:gd name="T1" fmla="*/ 14 h 27"/>
                <a:gd name="T2" fmla="*/ 27 w 30"/>
                <a:gd name="T3" fmla="*/ 11 h 27"/>
                <a:gd name="T4" fmla="*/ 23 w 30"/>
                <a:gd name="T5" fmla="*/ 3 h 27"/>
                <a:gd name="T6" fmla="*/ 20 w 30"/>
                <a:gd name="T7" fmla="*/ 2 h 27"/>
                <a:gd name="T8" fmla="*/ 17 w 30"/>
                <a:gd name="T9" fmla="*/ 0 h 27"/>
                <a:gd name="T10" fmla="*/ 14 w 30"/>
                <a:gd name="T11" fmla="*/ 2 h 27"/>
                <a:gd name="T12" fmla="*/ 11 w 30"/>
                <a:gd name="T13" fmla="*/ 3 h 27"/>
                <a:gd name="T14" fmla="*/ 12 w 30"/>
                <a:gd name="T15" fmla="*/ 3 h 27"/>
                <a:gd name="T16" fmla="*/ 10 w 30"/>
                <a:gd name="T17" fmla="*/ 6 h 27"/>
                <a:gd name="T18" fmla="*/ 8 w 30"/>
                <a:gd name="T19" fmla="*/ 8 h 27"/>
                <a:gd name="T20" fmla="*/ 8 w 30"/>
                <a:gd name="T21" fmla="*/ 11 h 27"/>
                <a:gd name="T22" fmla="*/ 5 w 30"/>
                <a:gd name="T23" fmla="*/ 11 h 27"/>
                <a:gd name="T24" fmla="*/ 3 w 30"/>
                <a:gd name="T25" fmla="*/ 12 h 27"/>
                <a:gd name="T26" fmla="*/ 1 w 30"/>
                <a:gd name="T27" fmla="*/ 13 h 27"/>
                <a:gd name="T28" fmla="*/ 1 w 30"/>
                <a:gd name="T29" fmla="*/ 14 h 27"/>
                <a:gd name="T30" fmla="*/ 2 w 30"/>
                <a:gd name="T31" fmla="*/ 18 h 27"/>
                <a:gd name="T32" fmla="*/ 0 w 30"/>
                <a:gd name="T33" fmla="*/ 20 h 27"/>
                <a:gd name="T34" fmla="*/ 1 w 30"/>
                <a:gd name="T35" fmla="*/ 23 h 27"/>
                <a:gd name="T36" fmla="*/ 1 w 30"/>
                <a:gd name="T37" fmla="*/ 25 h 27"/>
                <a:gd name="T38" fmla="*/ 3 w 30"/>
                <a:gd name="T39" fmla="*/ 24 h 27"/>
                <a:gd name="T40" fmla="*/ 7 w 30"/>
                <a:gd name="T41" fmla="*/ 24 h 27"/>
                <a:gd name="T42" fmla="*/ 13 w 30"/>
                <a:gd name="T43" fmla="*/ 26 h 27"/>
                <a:gd name="T44" fmla="*/ 20 w 30"/>
                <a:gd name="T45" fmla="*/ 26 h 27"/>
                <a:gd name="T46" fmla="*/ 24 w 30"/>
                <a:gd name="T47" fmla="*/ 27 h 27"/>
                <a:gd name="T48" fmla="*/ 26 w 30"/>
                <a:gd name="T49" fmla="*/ 21 h 27"/>
                <a:gd name="T50" fmla="*/ 27 w 30"/>
                <a:gd name="T51" fmla="*/ 21 h 27"/>
                <a:gd name="T52" fmla="*/ 26 w 30"/>
                <a:gd name="T53" fmla="*/ 17 h 27"/>
                <a:gd name="T54" fmla="*/ 29 w 30"/>
                <a:gd name="T55" fmla="*/ 16 h 27"/>
                <a:gd name="T56" fmla="*/ 30 w 30"/>
                <a:gd name="T57" fmla="*/ 14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302"/>
            <p:cNvSpPr>
              <a:spLocks/>
            </p:cNvSpPr>
            <p:nvPr/>
          </p:nvSpPr>
          <p:spPr bwMode="auto">
            <a:xfrm>
              <a:off x="5429717" y="2558116"/>
              <a:ext cx="215465" cy="124252"/>
            </a:xfrm>
            <a:custGeom>
              <a:avLst/>
              <a:gdLst>
                <a:gd name="T0" fmla="*/ 8 w 24"/>
                <a:gd name="T1" fmla="*/ 10 h 14"/>
                <a:gd name="T2" fmla="*/ 12 w 24"/>
                <a:gd name="T3" fmla="*/ 11 h 14"/>
                <a:gd name="T4" fmla="*/ 14 w 24"/>
                <a:gd name="T5" fmla="*/ 10 h 14"/>
                <a:gd name="T6" fmla="*/ 16 w 24"/>
                <a:gd name="T7" fmla="*/ 12 h 14"/>
                <a:gd name="T8" fmla="*/ 18 w 24"/>
                <a:gd name="T9" fmla="*/ 14 h 14"/>
                <a:gd name="T10" fmla="*/ 21 w 24"/>
                <a:gd name="T11" fmla="*/ 13 h 14"/>
                <a:gd name="T12" fmla="*/ 24 w 24"/>
                <a:gd name="T13" fmla="*/ 11 h 14"/>
                <a:gd name="T14" fmla="*/ 23 w 24"/>
                <a:gd name="T15" fmla="*/ 10 h 14"/>
                <a:gd name="T16" fmla="*/ 21 w 24"/>
                <a:gd name="T17" fmla="*/ 5 h 14"/>
                <a:gd name="T18" fmla="*/ 21 w 24"/>
                <a:gd name="T19" fmla="*/ 4 h 14"/>
                <a:gd name="T20" fmla="*/ 17 w 24"/>
                <a:gd name="T21" fmla="*/ 2 h 14"/>
                <a:gd name="T22" fmla="*/ 14 w 24"/>
                <a:gd name="T23" fmla="*/ 0 h 14"/>
                <a:gd name="T24" fmla="*/ 10 w 24"/>
                <a:gd name="T25" fmla="*/ 1 h 14"/>
                <a:gd name="T26" fmla="*/ 9 w 24"/>
                <a:gd name="T27" fmla="*/ 5 h 14"/>
                <a:gd name="T28" fmla="*/ 8 w 24"/>
                <a:gd name="T29" fmla="*/ 6 h 14"/>
                <a:gd name="T30" fmla="*/ 5 w 24"/>
                <a:gd name="T31" fmla="*/ 3 h 14"/>
                <a:gd name="T32" fmla="*/ 3 w 24"/>
                <a:gd name="T33" fmla="*/ 3 h 14"/>
                <a:gd name="T34" fmla="*/ 1 w 24"/>
                <a:gd name="T35" fmla="*/ 8 h 14"/>
                <a:gd name="T36" fmla="*/ 0 w 24"/>
                <a:gd name="T37" fmla="*/ 11 h 14"/>
                <a:gd name="T38" fmla="*/ 4 w 24"/>
                <a:gd name="T39" fmla="*/ 10 h 14"/>
                <a:gd name="T40" fmla="*/ 8 w 24"/>
                <a:gd name="T41" fmla="*/ 10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4"/>
                <a:gd name="T65" fmla="*/ 24 w 24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306"/>
            <p:cNvSpPr>
              <a:spLocks/>
            </p:cNvSpPr>
            <p:nvPr/>
          </p:nvSpPr>
          <p:spPr bwMode="auto">
            <a:xfrm>
              <a:off x="5528472" y="3645323"/>
              <a:ext cx="319606" cy="314285"/>
            </a:xfrm>
            <a:custGeom>
              <a:avLst/>
              <a:gdLst>
                <a:gd name="T0" fmla="*/ 0 w 36"/>
                <a:gd name="T1" fmla="*/ 5 h 35"/>
                <a:gd name="T2" fmla="*/ 1 w 36"/>
                <a:gd name="T3" fmla="*/ 8 h 35"/>
                <a:gd name="T4" fmla="*/ 2 w 36"/>
                <a:gd name="T5" fmla="*/ 10 h 35"/>
                <a:gd name="T6" fmla="*/ 2 w 36"/>
                <a:gd name="T7" fmla="*/ 35 h 35"/>
                <a:gd name="T8" fmla="*/ 3 w 36"/>
                <a:gd name="T9" fmla="*/ 35 h 35"/>
                <a:gd name="T10" fmla="*/ 29 w 36"/>
                <a:gd name="T11" fmla="*/ 35 h 35"/>
                <a:gd name="T12" fmla="*/ 34 w 36"/>
                <a:gd name="T13" fmla="*/ 32 h 35"/>
                <a:gd name="T14" fmla="*/ 36 w 36"/>
                <a:gd name="T15" fmla="*/ 30 h 35"/>
                <a:gd name="T16" fmla="*/ 36 w 36"/>
                <a:gd name="T17" fmla="*/ 30 h 35"/>
                <a:gd name="T18" fmla="*/ 33 w 36"/>
                <a:gd name="T19" fmla="*/ 23 h 35"/>
                <a:gd name="T20" fmla="*/ 29 w 36"/>
                <a:gd name="T21" fmla="*/ 15 h 35"/>
                <a:gd name="T22" fmla="*/ 24 w 36"/>
                <a:gd name="T23" fmla="*/ 8 h 35"/>
                <a:gd name="T24" fmla="*/ 31 w 36"/>
                <a:gd name="T25" fmla="*/ 12 h 35"/>
                <a:gd name="T26" fmla="*/ 34 w 36"/>
                <a:gd name="T27" fmla="*/ 9 h 35"/>
                <a:gd name="T28" fmla="*/ 33 w 36"/>
                <a:gd name="T29" fmla="*/ 9 h 35"/>
                <a:gd name="T30" fmla="*/ 30 w 36"/>
                <a:gd name="T31" fmla="*/ 1 h 35"/>
                <a:gd name="T32" fmla="*/ 28 w 36"/>
                <a:gd name="T33" fmla="*/ 3 h 35"/>
                <a:gd name="T34" fmla="*/ 22 w 36"/>
                <a:gd name="T35" fmla="*/ 2 h 35"/>
                <a:gd name="T36" fmla="*/ 19 w 36"/>
                <a:gd name="T37" fmla="*/ 1 h 35"/>
                <a:gd name="T38" fmla="*/ 12 w 36"/>
                <a:gd name="T39" fmla="*/ 3 h 35"/>
                <a:gd name="T40" fmla="*/ 6 w 36"/>
                <a:gd name="T41" fmla="*/ 0 h 35"/>
                <a:gd name="T42" fmla="*/ 2 w 36"/>
                <a:gd name="T43" fmla="*/ 0 h 35"/>
                <a:gd name="T44" fmla="*/ 1 w 36"/>
                <a:gd name="T45" fmla="*/ 2 h 35"/>
                <a:gd name="T46" fmla="*/ 0 w 36"/>
                <a:gd name="T47" fmla="*/ 5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5"/>
                <a:gd name="T74" fmla="*/ 36 w 36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307"/>
            <p:cNvSpPr>
              <a:spLocks/>
            </p:cNvSpPr>
            <p:nvPr/>
          </p:nvSpPr>
          <p:spPr bwMode="auto">
            <a:xfrm>
              <a:off x="5092156" y="3590506"/>
              <a:ext cx="463250" cy="447673"/>
            </a:xfrm>
            <a:custGeom>
              <a:avLst/>
              <a:gdLst>
                <a:gd name="T0" fmla="*/ 4 w 52"/>
                <a:gd name="T1" fmla="*/ 6 h 50"/>
                <a:gd name="T2" fmla="*/ 3 w 52"/>
                <a:gd name="T3" fmla="*/ 9 h 50"/>
                <a:gd name="T4" fmla="*/ 2 w 52"/>
                <a:gd name="T5" fmla="*/ 10 h 50"/>
                <a:gd name="T6" fmla="*/ 0 w 52"/>
                <a:gd name="T7" fmla="*/ 12 h 50"/>
                <a:gd name="T8" fmla="*/ 0 w 52"/>
                <a:gd name="T9" fmla="*/ 29 h 50"/>
                <a:gd name="T10" fmla="*/ 6 w 52"/>
                <a:gd name="T11" fmla="*/ 34 h 50"/>
                <a:gd name="T12" fmla="*/ 9 w 52"/>
                <a:gd name="T13" fmla="*/ 35 h 50"/>
                <a:gd name="T14" fmla="*/ 17 w 52"/>
                <a:gd name="T15" fmla="*/ 36 h 50"/>
                <a:gd name="T16" fmla="*/ 19 w 52"/>
                <a:gd name="T17" fmla="*/ 38 h 50"/>
                <a:gd name="T18" fmla="*/ 23 w 52"/>
                <a:gd name="T19" fmla="*/ 36 h 50"/>
                <a:gd name="T20" fmla="*/ 47 w 52"/>
                <a:gd name="T21" fmla="*/ 49 h 50"/>
                <a:gd name="T22" fmla="*/ 47 w 52"/>
                <a:gd name="T23" fmla="*/ 48 h 50"/>
                <a:gd name="T24" fmla="*/ 47 w 52"/>
                <a:gd name="T25" fmla="*/ 49 h 50"/>
                <a:gd name="T26" fmla="*/ 48 w 52"/>
                <a:gd name="T27" fmla="*/ 50 h 50"/>
                <a:gd name="T28" fmla="*/ 48 w 52"/>
                <a:gd name="T29" fmla="*/ 47 h 50"/>
                <a:gd name="T30" fmla="*/ 51 w 52"/>
                <a:gd name="T31" fmla="*/ 47 h 50"/>
                <a:gd name="T32" fmla="*/ 52 w 52"/>
                <a:gd name="T33" fmla="*/ 41 h 50"/>
                <a:gd name="T34" fmla="*/ 51 w 52"/>
                <a:gd name="T35" fmla="*/ 41 h 50"/>
                <a:gd name="T36" fmla="*/ 51 w 52"/>
                <a:gd name="T37" fmla="*/ 16 h 50"/>
                <a:gd name="T38" fmla="*/ 50 w 52"/>
                <a:gd name="T39" fmla="*/ 14 h 50"/>
                <a:gd name="T40" fmla="*/ 49 w 52"/>
                <a:gd name="T41" fmla="*/ 11 h 50"/>
                <a:gd name="T42" fmla="*/ 50 w 52"/>
                <a:gd name="T43" fmla="*/ 8 h 50"/>
                <a:gd name="T44" fmla="*/ 51 w 52"/>
                <a:gd name="T45" fmla="*/ 6 h 50"/>
                <a:gd name="T46" fmla="*/ 48 w 52"/>
                <a:gd name="T47" fmla="*/ 5 h 50"/>
                <a:gd name="T48" fmla="*/ 45 w 52"/>
                <a:gd name="T49" fmla="*/ 3 h 50"/>
                <a:gd name="T50" fmla="*/ 41 w 52"/>
                <a:gd name="T51" fmla="*/ 2 h 50"/>
                <a:gd name="T52" fmla="*/ 35 w 52"/>
                <a:gd name="T53" fmla="*/ 4 h 50"/>
                <a:gd name="T54" fmla="*/ 35 w 52"/>
                <a:gd name="T55" fmla="*/ 8 h 50"/>
                <a:gd name="T56" fmla="*/ 29 w 52"/>
                <a:gd name="T57" fmla="*/ 10 h 50"/>
                <a:gd name="T58" fmla="*/ 25 w 52"/>
                <a:gd name="T59" fmla="*/ 7 h 50"/>
                <a:gd name="T60" fmla="*/ 22 w 52"/>
                <a:gd name="T61" fmla="*/ 5 h 50"/>
                <a:gd name="T62" fmla="*/ 20 w 52"/>
                <a:gd name="T63" fmla="*/ 3 h 50"/>
                <a:gd name="T64" fmla="*/ 13 w 52"/>
                <a:gd name="T65" fmla="*/ 2 h 50"/>
                <a:gd name="T66" fmla="*/ 8 w 52"/>
                <a:gd name="T67" fmla="*/ 0 h 50"/>
                <a:gd name="T68" fmla="*/ 8 w 52"/>
                <a:gd name="T69" fmla="*/ 2 h 50"/>
                <a:gd name="T70" fmla="*/ 4 w 52"/>
                <a:gd name="T71" fmla="*/ 6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50"/>
                <a:gd name="T110" fmla="*/ 52 w 52"/>
                <a:gd name="T111" fmla="*/ 50 h 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308"/>
            <p:cNvSpPr>
              <a:spLocks/>
            </p:cNvSpPr>
            <p:nvPr/>
          </p:nvSpPr>
          <p:spPr bwMode="auto">
            <a:xfrm>
              <a:off x="5047267" y="3457117"/>
              <a:ext cx="116711" cy="222923"/>
            </a:xfrm>
            <a:custGeom>
              <a:avLst/>
              <a:gdLst>
                <a:gd name="T0" fmla="*/ 18 w 78"/>
                <a:gd name="T1" fmla="*/ 12 h 150"/>
                <a:gd name="T2" fmla="*/ 18 w 78"/>
                <a:gd name="T3" fmla="*/ 30 h 150"/>
                <a:gd name="T4" fmla="*/ 18 w 78"/>
                <a:gd name="T5" fmla="*/ 54 h 150"/>
                <a:gd name="T6" fmla="*/ 0 w 78"/>
                <a:gd name="T7" fmla="*/ 78 h 150"/>
                <a:gd name="T8" fmla="*/ 0 w 78"/>
                <a:gd name="T9" fmla="*/ 90 h 150"/>
                <a:gd name="T10" fmla="*/ 12 w 78"/>
                <a:gd name="T11" fmla="*/ 102 h 150"/>
                <a:gd name="T12" fmla="*/ 18 w 78"/>
                <a:gd name="T13" fmla="*/ 108 h 150"/>
                <a:gd name="T14" fmla="*/ 36 w 78"/>
                <a:gd name="T15" fmla="*/ 120 h 150"/>
                <a:gd name="T16" fmla="*/ 36 w 78"/>
                <a:gd name="T17" fmla="*/ 144 h 150"/>
                <a:gd name="T18" fmla="*/ 42 w 78"/>
                <a:gd name="T19" fmla="*/ 150 h 150"/>
                <a:gd name="T20" fmla="*/ 48 w 78"/>
                <a:gd name="T21" fmla="*/ 144 h 150"/>
                <a:gd name="T22" fmla="*/ 54 w 78"/>
                <a:gd name="T23" fmla="*/ 126 h 150"/>
                <a:gd name="T24" fmla="*/ 78 w 78"/>
                <a:gd name="T25" fmla="*/ 102 h 150"/>
                <a:gd name="T26" fmla="*/ 78 w 78"/>
                <a:gd name="T27" fmla="*/ 90 h 150"/>
                <a:gd name="T28" fmla="*/ 60 w 78"/>
                <a:gd name="T29" fmla="*/ 84 h 150"/>
                <a:gd name="T30" fmla="*/ 42 w 78"/>
                <a:gd name="T31" fmla="*/ 72 h 150"/>
                <a:gd name="T32" fmla="*/ 66 w 78"/>
                <a:gd name="T33" fmla="*/ 36 h 150"/>
                <a:gd name="T34" fmla="*/ 60 w 78"/>
                <a:gd name="T35" fmla="*/ 12 h 150"/>
                <a:gd name="T36" fmla="*/ 36 w 78"/>
                <a:gd name="T37" fmla="*/ 0 h 150"/>
                <a:gd name="T38" fmla="*/ 24 w 78"/>
                <a:gd name="T39" fmla="*/ 0 h 150"/>
                <a:gd name="T40" fmla="*/ 24 w 78"/>
                <a:gd name="T41" fmla="*/ 6 h 150"/>
                <a:gd name="T42" fmla="*/ 18 w 78"/>
                <a:gd name="T43" fmla="*/ 12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50"/>
                <a:gd name="T68" fmla="*/ 78 w 78"/>
                <a:gd name="T69" fmla="*/ 150 h 1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309"/>
            <p:cNvSpPr>
              <a:spLocks/>
            </p:cNvSpPr>
            <p:nvPr/>
          </p:nvSpPr>
          <p:spPr bwMode="auto">
            <a:xfrm>
              <a:off x="4474490" y="3510108"/>
              <a:ext cx="335766" cy="261294"/>
            </a:xfrm>
            <a:custGeom>
              <a:avLst/>
              <a:gdLst>
                <a:gd name="T0" fmla="*/ 90 w 228"/>
                <a:gd name="T1" fmla="*/ 156 h 174"/>
                <a:gd name="T2" fmla="*/ 114 w 228"/>
                <a:gd name="T3" fmla="*/ 138 h 174"/>
                <a:gd name="T4" fmla="*/ 144 w 228"/>
                <a:gd name="T5" fmla="*/ 120 h 174"/>
                <a:gd name="T6" fmla="*/ 180 w 228"/>
                <a:gd name="T7" fmla="*/ 108 h 174"/>
                <a:gd name="T8" fmla="*/ 186 w 228"/>
                <a:gd name="T9" fmla="*/ 96 h 174"/>
                <a:gd name="T10" fmla="*/ 192 w 228"/>
                <a:gd name="T11" fmla="*/ 84 h 174"/>
                <a:gd name="T12" fmla="*/ 216 w 228"/>
                <a:gd name="T13" fmla="*/ 78 h 174"/>
                <a:gd name="T14" fmla="*/ 228 w 228"/>
                <a:gd name="T15" fmla="*/ 72 h 174"/>
                <a:gd name="T16" fmla="*/ 222 w 228"/>
                <a:gd name="T17" fmla="*/ 42 h 174"/>
                <a:gd name="T18" fmla="*/ 216 w 228"/>
                <a:gd name="T19" fmla="*/ 12 h 174"/>
                <a:gd name="T20" fmla="*/ 210 w 228"/>
                <a:gd name="T21" fmla="*/ 12 h 174"/>
                <a:gd name="T22" fmla="*/ 186 w 228"/>
                <a:gd name="T23" fmla="*/ 12 h 174"/>
                <a:gd name="T24" fmla="*/ 168 w 228"/>
                <a:gd name="T25" fmla="*/ 12 h 174"/>
                <a:gd name="T26" fmla="*/ 144 w 228"/>
                <a:gd name="T27" fmla="*/ 0 h 174"/>
                <a:gd name="T28" fmla="*/ 120 w 228"/>
                <a:gd name="T29" fmla="*/ 36 h 174"/>
                <a:gd name="T30" fmla="*/ 96 w 228"/>
                <a:gd name="T31" fmla="*/ 60 h 174"/>
                <a:gd name="T32" fmla="*/ 72 w 228"/>
                <a:gd name="T33" fmla="*/ 90 h 174"/>
                <a:gd name="T34" fmla="*/ 66 w 228"/>
                <a:gd name="T35" fmla="*/ 138 h 174"/>
                <a:gd name="T36" fmla="*/ 12 w 228"/>
                <a:gd name="T37" fmla="*/ 162 h 174"/>
                <a:gd name="T38" fmla="*/ 0 w 228"/>
                <a:gd name="T39" fmla="*/ 174 h 174"/>
                <a:gd name="T40" fmla="*/ 84 w 228"/>
                <a:gd name="T41" fmla="*/ 174 h 174"/>
                <a:gd name="T42" fmla="*/ 90 w 228"/>
                <a:gd name="T43" fmla="*/ 156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8"/>
                <a:gd name="T67" fmla="*/ 0 h 174"/>
                <a:gd name="T68" fmla="*/ 228 w 228"/>
                <a:gd name="T69" fmla="*/ 174 h 1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317"/>
            <p:cNvSpPr>
              <a:spLocks/>
            </p:cNvSpPr>
            <p:nvPr/>
          </p:nvSpPr>
          <p:spPr bwMode="auto">
            <a:xfrm>
              <a:off x="4594790" y="3457117"/>
              <a:ext cx="579960" cy="581062"/>
            </a:xfrm>
            <a:custGeom>
              <a:avLst/>
              <a:gdLst>
                <a:gd name="T0" fmla="*/ 60 w 390"/>
                <a:gd name="T1" fmla="*/ 270 h 390"/>
                <a:gd name="T2" fmla="*/ 216 w 390"/>
                <a:gd name="T3" fmla="*/ 378 h 390"/>
                <a:gd name="T4" fmla="*/ 228 w 390"/>
                <a:gd name="T5" fmla="*/ 390 h 390"/>
                <a:gd name="T6" fmla="*/ 246 w 390"/>
                <a:gd name="T7" fmla="*/ 390 h 390"/>
                <a:gd name="T8" fmla="*/ 282 w 390"/>
                <a:gd name="T9" fmla="*/ 372 h 390"/>
                <a:gd name="T10" fmla="*/ 390 w 390"/>
                <a:gd name="T11" fmla="*/ 300 h 390"/>
                <a:gd name="T12" fmla="*/ 384 w 390"/>
                <a:gd name="T13" fmla="*/ 300 h 390"/>
                <a:gd name="T14" fmla="*/ 366 w 390"/>
                <a:gd name="T15" fmla="*/ 276 h 390"/>
                <a:gd name="T16" fmla="*/ 354 w 390"/>
                <a:gd name="T17" fmla="*/ 270 h 390"/>
                <a:gd name="T18" fmla="*/ 342 w 390"/>
                <a:gd name="T19" fmla="*/ 246 h 390"/>
                <a:gd name="T20" fmla="*/ 348 w 390"/>
                <a:gd name="T21" fmla="*/ 234 h 390"/>
                <a:gd name="T22" fmla="*/ 348 w 390"/>
                <a:gd name="T23" fmla="*/ 174 h 390"/>
                <a:gd name="T24" fmla="*/ 342 w 390"/>
                <a:gd name="T25" fmla="*/ 162 h 390"/>
                <a:gd name="T26" fmla="*/ 348 w 390"/>
                <a:gd name="T27" fmla="*/ 150 h 390"/>
                <a:gd name="T28" fmla="*/ 342 w 390"/>
                <a:gd name="T29" fmla="*/ 144 h 390"/>
                <a:gd name="T30" fmla="*/ 342 w 390"/>
                <a:gd name="T31" fmla="*/ 120 h 390"/>
                <a:gd name="T32" fmla="*/ 324 w 390"/>
                <a:gd name="T33" fmla="*/ 108 h 390"/>
                <a:gd name="T34" fmla="*/ 318 w 390"/>
                <a:gd name="T35" fmla="*/ 102 h 390"/>
                <a:gd name="T36" fmla="*/ 306 w 390"/>
                <a:gd name="T37" fmla="*/ 90 h 390"/>
                <a:gd name="T38" fmla="*/ 306 w 390"/>
                <a:gd name="T39" fmla="*/ 78 h 390"/>
                <a:gd name="T40" fmla="*/ 324 w 390"/>
                <a:gd name="T41" fmla="*/ 54 h 390"/>
                <a:gd name="T42" fmla="*/ 324 w 390"/>
                <a:gd name="T43" fmla="*/ 30 h 390"/>
                <a:gd name="T44" fmla="*/ 324 w 390"/>
                <a:gd name="T45" fmla="*/ 12 h 390"/>
                <a:gd name="T46" fmla="*/ 330 w 390"/>
                <a:gd name="T47" fmla="*/ 6 h 390"/>
                <a:gd name="T48" fmla="*/ 330 w 390"/>
                <a:gd name="T49" fmla="*/ 0 h 390"/>
                <a:gd name="T50" fmla="*/ 318 w 390"/>
                <a:gd name="T51" fmla="*/ 6 h 390"/>
                <a:gd name="T52" fmla="*/ 288 w 390"/>
                <a:gd name="T53" fmla="*/ 12 h 390"/>
                <a:gd name="T54" fmla="*/ 222 w 390"/>
                <a:gd name="T55" fmla="*/ 12 h 390"/>
                <a:gd name="T56" fmla="*/ 162 w 390"/>
                <a:gd name="T57" fmla="*/ 30 h 390"/>
                <a:gd name="T58" fmla="*/ 132 w 390"/>
                <a:gd name="T59" fmla="*/ 48 h 390"/>
                <a:gd name="T60" fmla="*/ 138 w 390"/>
                <a:gd name="T61" fmla="*/ 78 h 390"/>
                <a:gd name="T62" fmla="*/ 144 w 390"/>
                <a:gd name="T63" fmla="*/ 108 h 390"/>
                <a:gd name="T64" fmla="*/ 132 w 390"/>
                <a:gd name="T65" fmla="*/ 114 h 390"/>
                <a:gd name="T66" fmla="*/ 108 w 390"/>
                <a:gd name="T67" fmla="*/ 120 h 390"/>
                <a:gd name="T68" fmla="*/ 102 w 390"/>
                <a:gd name="T69" fmla="*/ 132 h 390"/>
                <a:gd name="T70" fmla="*/ 96 w 390"/>
                <a:gd name="T71" fmla="*/ 144 h 390"/>
                <a:gd name="T72" fmla="*/ 60 w 390"/>
                <a:gd name="T73" fmla="*/ 156 h 390"/>
                <a:gd name="T74" fmla="*/ 30 w 390"/>
                <a:gd name="T75" fmla="*/ 174 h 390"/>
                <a:gd name="T76" fmla="*/ 6 w 390"/>
                <a:gd name="T77" fmla="*/ 192 h 390"/>
                <a:gd name="T78" fmla="*/ 0 w 390"/>
                <a:gd name="T79" fmla="*/ 210 h 390"/>
                <a:gd name="T80" fmla="*/ 6 w 390"/>
                <a:gd name="T81" fmla="*/ 210 h 390"/>
                <a:gd name="T82" fmla="*/ 6 w 390"/>
                <a:gd name="T83" fmla="*/ 228 h 390"/>
                <a:gd name="T84" fmla="*/ 60 w 390"/>
                <a:gd name="T85" fmla="*/ 270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90"/>
                <a:gd name="T131" fmla="*/ 390 w 39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318"/>
            <p:cNvSpPr>
              <a:spLocks/>
            </p:cNvSpPr>
            <p:nvPr/>
          </p:nvSpPr>
          <p:spPr bwMode="auto">
            <a:xfrm>
              <a:off x="4594790" y="3457117"/>
              <a:ext cx="579960" cy="581062"/>
            </a:xfrm>
            <a:custGeom>
              <a:avLst/>
              <a:gdLst>
                <a:gd name="T0" fmla="*/ 60 w 390"/>
                <a:gd name="T1" fmla="*/ 270 h 390"/>
                <a:gd name="T2" fmla="*/ 216 w 390"/>
                <a:gd name="T3" fmla="*/ 378 h 390"/>
                <a:gd name="T4" fmla="*/ 228 w 390"/>
                <a:gd name="T5" fmla="*/ 390 h 390"/>
                <a:gd name="T6" fmla="*/ 246 w 390"/>
                <a:gd name="T7" fmla="*/ 390 h 390"/>
                <a:gd name="T8" fmla="*/ 282 w 390"/>
                <a:gd name="T9" fmla="*/ 372 h 390"/>
                <a:gd name="T10" fmla="*/ 390 w 390"/>
                <a:gd name="T11" fmla="*/ 300 h 390"/>
                <a:gd name="T12" fmla="*/ 384 w 390"/>
                <a:gd name="T13" fmla="*/ 300 h 390"/>
                <a:gd name="T14" fmla="*/ 366 w 390"/>
                <a:gd name="T15" fmla="*/ 276 h 390"/>
                <a:gd name="T16" fmla="*/ 354 w 390"/>
                <a:gd name="T17" fmla="*/ 270 h 390"/>
                <a:gd name="T18" fmla="*/ 342 w 390"/>
                <a:gd name="T19" fmla="*/ 246 h 390"/>
                <a:gd name="T20" fmla="*/ 348 w 390"/>
                <a:gd name="T21" fmla="*/ 234 h 390"/>
                <a:gd name="T22" fmla="*/ 348 w 390"/>
                <a:gd name="T23" fmla="*/ 174 h 390"/>
                <a:gd name="T24" fmla="*/ 342 w 390"/>
                <a:gd name="T25" fmla="*/ 162 h 390"/>
                <a:gd name="T26" fmla="*/ 348 w 390"/>
                <a:gd name="T27" fmla="*/ 150 h 390"/>
                <a:gd name="T28" fmla="*/ 342 w 390"/>
                <a:gd name="T29" fmla="*/ 144 h 390"/>
                <a:gd name="T30" fmla="*/ 342 w 390"/>
                <a:gd name="T31" fmla="*/ 120 h 390"/>
                <a:gd name="T32" fmla="*/ 324 w 390"/>
                <a:gd name="T33" fmla="*/ 108 h 390"/>
                <a:gd name="T34" fmla="*/ 318 w 390"/>
                <a:gd name="T35" fmla="*/ 102 h 390"/>
                <a:gd name="T36" fmla="*/ 306 w 390"/>
                <a:gd name="T37" fmla="*/ 90 h 390"/>
                <a:gd name="T38" fmla="*/ 306 w 390"/>
                <a:gd name="T39" fmla="*/ 78 h 390"/>
                <a:gd name="T40" fmla="*/ 324 w 390"/>
                <a:gd name="T41" fmla="*/ 54 h 390"/>
                <a:gd name="T42" fmla="*/ 324 w 390"/>
                <a:gd name="T43" fmla="*/ 30 h 390"/>
                <a:gd name="T44" fmla="*/ 324 w 390"/>
                <a:gd name="T45" fmla="*/ 12 h 390"/>
                <a:gd name="T46" fmla="*/ 330 w 390"/>
                <a:gd name="T47" fmla="*/ 6 h 390"/>
                <a:gd name="T48" fmla="*/ 330 w 390"/>
                <a:gd name="T49" fmla="*/ 0 h 390"/>
                <a:gd name="T50" fmla="*/ 318 w 390"/>
                <a:gd name="T51" fmla="*/ 6 h 390"/>
                <a:gd name="T52" fmla="*/ 288 w 390"/>
                <a:gd name="T53" fmla="*/ 12 h 390"/>
                <a:gd name="T54" fmla="*/ 222 w 390"/>
                <a:gd name="T55" fmla="*/ 12 h 390"/>
                <a:gd name="T56" fmla="*/ 162 w 390"/>
                <a:gd name="T57" fmla="*/ 30 h 390"/>
                <a:gd name="T58" fmla="*/ 132 w 390"/>
                <a:gd name="T59" fmla="*/ 48 h 390"/>
                <a:gd name="T60" fmla="*/ 138 w 390"/>
                <a:gd name="T61" fmla="*/ 78 h 390"/>
                <a:gd name="T62" fmla="*/ 144 w 390"/>
                <a:gd name="T63" fmla="*/ 108 h 390"/>
                <a:gd name="T64" fmla="*/ 132 w 390"/>
                <a:gd name="T65" fmla="*/ 114 h 390"/>
                <a:gd name="T66" fmla="*/ 108 w 390"/>
                <a:gd name="T67" fmla="*/ 120 h 390"/>
                <a:gd name="T68" fmla="*/ 102 w 390"/>
                <a:gd name="T69" fmla="*/ 132 h 390"/>
                <a:gd name="T70" fmla="*/ 96 w 390"/>
                <a:gd name="T71" fmla="*/ 144 h 390"/>
                <a:gd name="T72" fmla="*/ 60 w 390"/>
                <a:gd name="T73" fmla="*/ 156 h 390"/>
                <a:gd name="T74" fmla="*/ 30 w 390"/>
                <a:gd name="T75" fmla="*/ 174 h 390"/>
                <a:gd name="T76" fmla="*/ 6 w 390"/>
                <a:gd name="T77" fmla="*/ 192 h 390"/>
                <a:gd name="T78" fmla="*/ 0 w 390"/>
                <a:gd name="T79" fmla="*/ 210 h 390"/>
                <a:gd name="T80" fmla="*/ 6 w 390"/>
                <a:gd name="T81" fmla="*/ 210 h 390"/>
                <a:gd name="T82" fmla="*/ 6 w 390"/>
                <a:gd name="T83" fmla="*/ 228 h 390"/>
                <a:gd name="T84" fmla="*/ 60 w 390"/>
                <a:gd name="T85" fmla="*/ 270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90"/>
                <a:gd name="T131" fmla="*/ 390 w 39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319"/>
            <p:cNvSpPr>
              <a:spLocks/>
            </p:cNvSpPr>
            <p:nvPr/>
          </p:nvSpPr>
          <p:spPr bwMode="auto">
            <a:xfrm>
              <a:off x="4639679" y="3413264"/>
              <a:ext cx="10773" cy="5482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320"/>
            <p:cNvSpPr>
              <a:spLocks/>
            </p:cNvSpPr>
            <p:nvPr/>
          </p:nvSpPr>
          <p:spPr bwMode="auto">
            <a:xfrm>
              <a:off x="4659430" y="3285357"/>
              <a:ext cx="8978" cy="9137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321"/>
            <p:cNvSpPr>
              <a:spLocks/>
            </p:cNvSpPr>
            <p:nvPr/>
          </p:nvSpPr>
          <p:spPr bwMode="auto">
            <a:xfrm>
              <a:off x="4578631" y="3210441"/>
              <a:ext cx="348335" cy="272258"/>
            </a:xfrm>
            <a:custGeom>
              <a:avLst/>
              <a:gdLst>
                <a:gd name="T0" fmla="*/ 34 w 39"/>
                <a:gd name="T1" fmla="*/ 5 h 30"/>
                <a:gd name="T2" fmla="*/ 32 w 39"/>
                <a:gd name="T3" fmla="*/ 5 h 30"/>
                <a:gd name="T4" fmla="*/ 29 w 39"/>
                <a:gd name="T5" fmla="*/ 4 h 30"/>
                <a:gd name="T6" fmla="*/ 27 w 39"/>
                <a:gd name="T7" fmla="*/ 4 h 30"/>
                <a:gd name="T8" fmla="*/ 26 w 39"/>
                <a:gd name="T9" fmla="*/ 4 h 30"/>
                <a:gd name="T10" fmla="*/ 25 w 39"/>
                <a:gd name="T11" fmla="*/ 2 h 30"/>
                <a:gd name="T12" fmla="*/ 13 w 39"/>
                <a:gd name="T13" fmla="*/ 0 h 30"/>
                <a:gd name="T14" fmla="*/ 7 w 39"/>
                <a:gd name="T15" fmla="*/ 1 h 30"/>
                <a:gd name="T16" fmla="*/ 5 w 39"/>
                <a:gd name="T17" fmla="*/ 0 h 30"/>
                <a:gd name="T18" fmla="*/ 3 w 39"/>
                <a:gd name="T19" fmla="*/ 1 h 30"/>
                <a:gd name="T20" fmla="*/ 0 w 39"/>
                <a:gd name="T21" fmla="*/ 3 h 30"/>
                <a:gd name="T22" fmla="*/ 2 w 39"/>
                <a:gd name="T23" fmla="*/ 8 h 30"/>
                <a:gd name="T24" fmla="*/ 4 w 39"/>
                <a:gd name="T25" fmla="*/ 6 h 30"/>
                <a:gd name="T26" fmla="*/ 8 w 39"/>
                <a:gd name="T27" fmla="*/ 7 h 30"/>
                <a:gd name="T28" fmla="*/ 9 w 39"/>
                <a:gd name="T29" fmla="*/ 8 h 30"/>
                <a:gd name="T30" fmla="*/ 9 w 39"/>
                <a:gd name="T31" fmla="*/ 8 h 30"/>
                <a:gd name="T32" fmla="*/ 10 w 39"/>
                <a:gd name="T33" fmla="*/ 9 h 30"/>
                <a:gd name="T34" fmla="*/ 9 w 39"/>
                <a:gd name="T35" fmla="*/ 12 h 30"/>
                <a:gd name="T36" fmla="*/ 8 w 39"/>
                <a:gd name="T37" fmla="*/ 17 h 30"/>
                <a:gd name="T38" fmla="*/ 7 w 39"/>
                <a:gd name="T39" fmla="*/ 20 h 30"/>
                <a:gd name="T40" fmla="*/ 7 w 39"/>
                <a:gd name="T41" fmla="*/ 22 h 30"/>
                <a:gd name="T42" fmla="*/ 8 w 39"/>
                <a:gd name="T43" fmla="*/ 22 h 30"/>
                <a:gd name="T44" fmla="*/ 7 w 39"/>
                <a:gd name="T45" fmla="*/ 23 h 30"/>
                <a:gd name="T46" fmla="*/ 7 w 39"/>
                <a:gd name="T47" fmla="*/ 24 h 30"/>
                <a:gd name="T48" fmla="*/ 6 w 39"/>
                <a:gd name="T49" fmla="*/ 27 h 30"/>
                <a:gd name="T50" fmla="*/ 8 w 39"/>
                <a:gd name="T51" fmla="*/ 27 h 30"/>
                <a:gd name="T52" fmla="*/ 12 w 39"/>
                <a:gd name="T53" fmla="*/ 30 h 30"/>
                <a:gd name="T54" fmla="*/ 18 w 39"/>
                <a:gd name="T55" fmla="*/ 28 h 30"/>
                <a:gd name="T56" fmla="*/ 24 w 39"/>
                <a:gd name="T57" fmla="*/ 27 h 30"/>
                <a:gd name="T58" fmla="*/ 27 w 39"/>
                <a:gd name="T59" fmla="*/ 23 h 30"/>
                <a:gd name="T60" fmla="*/ 30 w 39"/>
                <a:gd name="T61" fmla="*/ 19 h 30"/>
                <a:gd name="T62" fmla="*/ 30 w 39"/>
                <a:gd name="T63" fmla="*/ 17 h 30"/>
                <a:gd name="T64" fmla="*/ 33 w 39"/>
                <a:gd name="T65" fmla="*/ 11 h 30"/>
                <a:gd name="T66" fmla="*/ 39 w 39"/>
                <a:gd name="T67" fmla="*/ 7 h 30"/>
                <a:gd name="T68" fmla="*/ 39 w 39"/>
                <a:gd name="T69" fmla="*/ 6 h 30"/>
                <a:gd name="T70" fmla="*/ 37 w 39"/>
                <a:gd name="T71" fmla="*/ 6 h 30"/>
                <a:gd name="T72" fmla="*/ 34 w 39"/>
                <a:gd name="T73" fmla="*/ 5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30"/>
                <a:gd name="T113" fmla="*/ 39 w 39"/>
                <a:gd name="T114" fmla="*/ 30 h 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30">
                  <a:moveTo>
                    <a:pt x="34" y="5"/>
                  </a:moveTo>
                  <a:cubicBezTo>
                    <a:pt x="34" y="5"/>
                    <a:pt x="33" y="5"/>
                    <a:pt x="32" y="5"/>
                  </a:cubicBezTo>
                  <a:cubicBezTo>
                    <a:pt x="32" y="5"/>
                    <a:pt x="29" y="4"/>
                    <a:pt x="29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3"/>
                    <a:pt x="0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6"/>
                    <a:pt x="37" y="6"/>
                    <a:pt x="37" y="6"/>
                  </a:cubicBezTo>
                  <a:lnTo>
                    <a:pt x="34" y="5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322"/>
            <p:cNvSpPr>
              <a:spLocks/>
            </p:cNvSpPr>
            <p:nvPr/>
          </p:nvSpPr>
          <p:spPr bwMode="auto">
            <a:xfrm>
              <a:off x="4578631" y="3265258"/>
              <a:ext cx="89777" cy="191859"/>
            </a:xfrm>
            <a:custGeom>
              <a:avLst/>
              <a:gdLst>
                <a:gd name="T0" fmla="*/ 42 w 60"/>
                <a:gd name="T1" fmla="*/ 103 h 127"/>
                <a:gd name="T2" fmla="*/ 42 w 60"/>
                <a:gd name="T3" fmla="*/ 97 h 127"/>
                <a:gd name="T4" fmla="*/ 42 w 60"/>
                <a:gd name="T5" fmla="*/ 97 h 127"/>
                <a:gd name="T6" fmla="*/ 42 w 60"/>
                <a:gd name="T7" fmla="*/ 85 h 127"/>
                <a:gd name="T8" fmla="*/ 48 w 60"/>
                <a:gd name="T9" fmla="*/ 73 h 127"/>
                <a:gd name="T10" fmla="*/ 48 w 60"/>
                <a:gd name="T11" fmla="*/ 67 h 127"/>
                <a:gd name="T12" fmla="*/ 48 w 60"/>
                <a:gd name="T13" fmla="*/ 49 h 127"/>
                <a:gd name="T14" fmla="*/ 54 w 60"/>
                <a:gd name="T15" fmla="*/ 43 h 127"/>
                <a:gd name="T16" fmla="*/ 54 w 60"/>
                <a:gd name="T17" fmla="*/ 31 h 127"/>
                <a:gd name="T18" fmla="*/ 60 w 60"/>
                <a:gd name="T19" fmla="*/ 19 h 127"/>
                <a:gd name="T20" fmla="*/ 54 w 60"/>
                <a:gd name="T21" fmla="*/ 13 h 127"/>
                <a:gd name="T22" fmla="*/ 48 w 60"/>
                <a:gd name="T23" fmla="*/ 6 h 127"/>
                <a:gd name="T24" fmla="*/ 30 w 60"/>
                <a:gd name="T25" fmla="*/ 0 h 127"/>
                <a:gd name="T26" fmla="*/ 18 w 60"/>
                <a:gd name="T27" fmla="*/ 6 h 127"/>
                <a:gd name="T28" fmla="*/ 12 w 60"/>
                <a:gd name="T29" fmla="*/ 13 h 127"/>
                <a:gd name="T30" fmla="*/ 12 w 60"/>
                <a:gd name="T31" fmla="*/ 13 h 127"/>
                <a:gd name="T32" fmla="*/ 6 w 60"/>
                <a:gd name="T33" fmla="*/ 13 h 127"/>
                <a:gd name="T34" fmla="*/ 12 w 60"/>
                <a:gd name="T35" fmla="*/ 37 h 127"/>
                <a:gd name="T36" fmla="*/ 12 w 60"/>
                <a:gd name="T37" fmla="*/ 61 h 127"/>
                <a:gd name="T38" fmla="*/ 0 w 60"/>
                <a:gd name="T39" fmla="*/ 91 h 127"/>
                <a:gd name="T40" fmla="*/ 12 w 60"/>
                <a:gd name="T41" fmla="*/ 97 h 127"/>
                <a:gd name="T42" fmla="*/ 12 w 60"/>
                <a:gd name="T43" fmla="*/ 127 h 127"/>
                <a:gd name="T44" fmla="*/ 36 w 60"/>
                <a:gd name="T45" fmla="*/ 127 h 127"/>
                <a:gd name="T46" fmla="*/ 42 w 60"/>
                <a:gd name="T47" fmla="*/ 115 h 127"/>
                <a:gd name="T48" fmla="*/ 42 w 60"/>
                <a:gd name="T49" fmla="*/ 103 h 1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127"/>
                <a:gd name="T77" fmla="*/ 60 w 60"/>
                <a:gd name="T78" fmla="*/ 127 h 1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127">
                  <a:moveTo>
                    <a:pt x="42" y="103"/>
                  </a:moveTo>
                  <a:lnTo>
                    <a:pt x="42" y="97"/>
                  </a:lnTo>
                  <a:lnTo>
                    <a:pt x="42" y="85"/>
                  </a:lnTo>
                  <a:lnTo>
                    <a:pt x="48" y="73"/>
                  </a:lnTo>
                  <a:lnTo>
                    <a:pt x="48" y="67"/>
                  </a:lnTo>
                  <a:lnTo>
                    <a:pt x="48" y="49"/>
                  </a:lnTo>
                  <a:lnTo>
                    <a:pt x="54" y="43"/>
                  </a:lnTo>
                  <a:lnTo>
                    <a:pt x="54" y="31"/>
                  </a:lnTo>
                  <a:lnTo>
                    <a:pt x="60" y="19"/>
                  </a:lnTo>
                  <a:lnTo>
                    <a:pt x="54" y="13"/>
                  </a:lnTo>
                  <a:lnTo>
                    <a:pt x="48" y="6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12" y="37"/>
                  </a:lnTo>
                  <a:lnTo>
                    <a:pt x="12" y="61"/>
                  </a:lnTo>
                  <a:lnTo>
                    <a:pt x="0" y="91"/>
                  </a:lnTo>
                  <a:lnTo>
                    <a:pt x="12" y="97"/>
                  </a:lnTo>
                  <a:lnTo>
                    <a:pt x="12" y="127"/>
                  </a:lnTo>
                  <a:lnTo>
                    <a:pt x="36" y="127"/>
                  </a:lnTo>
                  <a:lnTo>
                    <a:pt x="42" y="115"/>
                  </a:lnTo>
                  <a:lnTo>
                    <a:pt x="42" y="103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323"/>
            <p:cNvSpPr>
              <a:spLocks/>
            </p:cNvSpPr>
            <p:nvPr/>
          </p:nvSpPr>
          <p:spPr bwMode="auto">
            <a:xfrm>
              <a:off x="4650453" y="3294494"/>
              <a:ext cx="17955" cy="73090"/>
            </a:xfrm>
            <a:custGeom>
              <a:avLst/>
              <a:gdLst>
                <a:gd name="T0" fmla="*/ 6 w 12"/>
                <a:gd name="T1" fmla="*/ 24 h 48"/>
                <a:gd name="T2" fmla="*/ 0 w 12"/>
                <a:gd name="T3" fmla="*/ 30 h 48"/>
                <a:gd name="T4" fmla="*/ 0 w 12"/>
                <a:gd name="T5" fmla="*/ 48 h 48"/>
                <a:gd name="T6" fmla="*/ 6 w 12"/>
                <a:gd name="T7" fmla="*/ 18 h 48"/>
                <a:gd name="T8" fmla="*/ 12 w 12"/>
                <a:gd name="T9" fmla="*/ 0 h 48"/>
                <a:gd name="T10" fmla="*/ 6 w 12"/>
                <a:gd name="T11" fmla="*/ 12 h 48"/>
                <a:gd name="T12" fmla="*/ 6 w 12"/>
                <a:gd name="T13" fmla="*/ 24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48"/>
                <a:gd name="T23" fmla="*/ 12 w 1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48">
                  <a:moveTo>
                    <a:pt x="6" y="24"/>
                  </a:moveTo>
                  <a:lnTo>
                    <a:pt x="0" y="30"/>
                  </a:lnTo>
                  <a:lnTo>
                    <a:pt x="0" y="48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324"/>
            <p:cNvSpPr>
              <a:spLocks/>
            </p:cNvSpPr>
            <p:nvPr/>
          </p:nvSpPr>
          <p:spPr bwMode="auto">
            <a:xfrm>
              <a:off x="4634292" y="3418746"/>
              <a:ext cx="5387" cy="38371"/>
            </a:xfrm>
            <a:custGeom>
              <a:avLst/>
              <a:gdLst>
                <a:gd name="T0" fmla="*/ 6 w 6"/>
                <a:gd name="T1" fmla="*/ 0 h 24"/>
                <a:gd name="T2" fmla="*/ 6 w 6"/>
                <a:gd name="T3" fmla="*/ 12 h 24"/>
                <a:gd name="T4" fmla="*/ 0 w 6"/>
                <a:gd name="T5" fmla="*/ 24 h 24"/>
                <a:gd name="T6" fmla="*/ 6 w 6"/>
                <a:gd name="T7" fmla="*/ 6 h 24"/>
                <a:gd name="T8" fmla="*/ 6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4"/>
                <a:gd name="T17" fmla="*/ 6 w 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4">
                  <a:moveTo>
                    <a:pt x="6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325"/>
            <p:cNvSpPr>
              <a:spLocks/>
            </p:cNvSpPr>
            <p:nvPr/>
          </p:nvSpPr>
          <p:spPr bwMode="auto">
            <a:xfrm>
              <a:off x="4639679" y="3367583"/>
              <a:ext cx="10773" cy="25581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0 h 18"/>
                <a:gd name="T4" fmla="*/ 6 w 6"/>
                <a:gd name="T5" fmla="*/ 12 h 18"/>
                <a:gd name="T6" fmla="*/ 0 w 6"/>
                <a:gd name="T7" fmla="*/ 18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8"/>
                <a:gd name="T14" fmla="*/ 6 w 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326"/>
            <p:cNvSpPr>
              <a:spLocks/>
            </p:cNvSpPr>
            <p:nvPr/>
          </p:nvSpPr>
          <p:spPr bwMode="auto">
            <a:xfrm>
              <a:off x="4639679" y="3393165"/>
              <a:ext cx="0" cy="20099"/>
            </a:xfrm>
            <a:custGeom>
              <a:avLst/>
              <a:gdLst>
                <a:gd name="T0" fmla="*/ 12 h 12"/>
                <a:gd name="T1" fmla="*/ 0 h 12"/>
                <a:gd name="T2" fmla="*/ 12 h 12"/>
                <a:gd name="T3" fmla="*/ 12 h 12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2"/>
                <a:gd name="T9" fmla="*/ 12 h 12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2">
                  <a:moveTo>
                    <a:pt x="0" y="12"/>
                  </a:move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334"/>
            <p:cNvSpPr>
              <a:spLocks/>
            </p:cNvSpPr>
            <p:nvPr/>
          </p:nvSpPr>
          <p:spPr bwMode="auto">
            <a:xfrm>
              <a:off x="5420739" y="1776058"/>
              <a:ext cx="301651" cy="674251"/>
            </a:xfrm>
            <a:custGeom>
              <a:avLst/>
              <a:gdLst>
                <a:gd name="T0" fmla="*/ 34 w 34"/>
                <a:gd name="T1" fmla="*/ 55 h 75"/>
                <a:gd name="T2" fmla="*/ 32 w 34"/>
                <a:gd name="T3" fmla="*/ 54 h 75"/>
                <a:gd name="T4" fmla="*/ 30 w 34"/>
                <a:gd name="T5" fmla="*/ 52 h 75"/>
                <a:gd name="T6" fmla="*/ 31 w 34"/>
                <a:gd name="T7" fmla="*/ 47 h 75"/>
                <a:gd name="T8" fmla="*/ 30 w 34"/>
                <a:gd name="T9" fmla="*/ 45 h 75"/>
                <a:gd name="T10" fmla="*/ 30 w 34"/>
                <a:gd name="T11" fmla="*/ 43 h 75"/>
                <a:gd name="T12" fmla="*/ 29 w 34"/>
                <a:gd name="T13" fmla="*/ 42 h 75"/>
                <a:gd name="T14" fmla="*/ 29 w 34"/>
                <a:gd name="T15" fmla="*/ 40 h 75"/>
                <a:gd name="T16" fmla="*/ 28 w 34"/>
                <a:gd name="T17" fmla="*/ 38 h 75"/>
                <a:gd name="T18" fmla="*/ 30 w 34"/>
                <a:gd name="T19" fmla="*/ 36 h 75"/>
                <a:gd name="T20" fmla="*/ 27 w 34"/>
                <a:gd name="T21" fmla="*/ 27 h 75"/>
                <a:gd name="T22" fmla="*/ 30 w 34"/>
                <a:gd name="T23" fmla="*/ 21 h 75"/>
                <a:gd name="T24" fmla="*/ 28 w 34"/>
                <a:gd name="T25" fmla="*/ 17 h 75"/>
                <a:gd name="T26" fmla="*/ 25 w 34"/>
                <a:gd name="T27" fmla="*/ 15 h 75"/>
                <a:gd name="T28" fmla="*/ 25 w 34"/>
                <a:gd name="T29" fmla="*/ 14 h 75"/>
                <a:gd name="T30" fmla="*/ 25 w 34"/>
                <a:gd name="T31" fmla="*/ 10 h 75"/>
                <a:gd name="T32" fmla="*/ 25 w 34"/>
                <a:gd name="T33" fmla="*/ 10 h 75"/>
                <a:gd name="T34" fmla="*/ 26 w 34"/>
                <a:gd name="T35" fmla="*/ 9 h 75"/>
                <a:gd name="T36" fmla="*/ 26 w 34"/>
                <a:gd name="T37" fmla="*/ 8 h 75"/>
                <a:gd name="T38" fmla="*/ 27 w 34"/>
                <a:gd name="T39" fmla="*/ 6 h 75"/>
                <a:gd name="T40" fmla="*/ 27 w 34"/>
                <a:gd name="T41" fmla="*/ 3 h 75"/>
                <a:gd name="T42" fmla="*/ 24 w 34"/>
                <a:gd name="T43" fmla="*/ 0 h 75"/>
                <a:gd name="T44" fmla="*/ 19 w 34"/>
                <a:gd name="T45" fmla="*/ 1 h 75"/>
                <a:gd name="T46" fmla="*/ 17 w 34"/>
                <a:gd name="T47" fmla="*/ 3 h 75"/>
                <a:gd name="T48" fmla="*/ 15 w 34"/>
                <a:gd name="T49" fmla="*/ 8 h 75"/>
                <a:gd name="T50" fmla="*/ 12 w 34"/>
                <a:gd name="T51" fmla="*/ 11 h 75"/>
                <a:gd name="T52" fmla="*/ 11 w 34"/>
                <a:gd name="T53" fmla="*/ 10 h 75"/>
                <a:gd name="T54" fmla="*/ 8 w 34"/>
                <a:gd name="T55" fmla="*/ 11 h 75"/>
                <a:gd name="T56" fmla="*/ 5 w 34"/>
                <a:gd name="T57" fmla="*/ 10 h 75"/>
                <a:gd name="T58" fmla="*/ 3 w 34"/>
                <a:gd name="T59" fmla="*/ 8 h 75"/>
                <a:gd name="T60" fmla="*/ 2 w 34"/>
                <a:gd name="T61" fmla="*/ 6 h 75"/>
                <a:gd name="T62" fmla="*/ 1 w 34"/>
                <a:gd name="T63" fmla="*/ 8 h 75"/>
                <a:gd name="T64" fmla="*/ 0 w 34"/>
                <a:gd name="T65" fmla="*/ 8 h 75"/>
                <a:gd name="T66" fmla="*/ 1 w 34"/>
                <a:gd name="T67" fmla="*/ 10 h 75"/>
                <a:gd name="T68" fmla="*/ 4 w 34"/>
                <a:gd name="T69" fmla="*/ 13 h 75"/>
                <a:gd name="T70" fmla="*/ 6 w 34"/>
                <a:gd name="T71" fmla="*/ 14 h 75"/>
                <a:gd name="T72" fmla="*/ 7 w 34"/>
                <a:gd name="T73" fmla="*/ 14 h 75"/>
                <a:gd name="T74" fmla="*/ 9 w 34"/>
                <a:gd name="T75" fmla="*/ 19 h 75"/>
                <a:gd name="T76" fmla="*/ 9 w 34"/>
                <a:gd name="T77" fmla="*/ 23 h 75"/>
                <a:gd name="T78" fmla="*/ 9 w 34"/>
                <a:gd name="T79" fmla="*/ 26 h 75"/>
                <a:gd name="T80" fmla="*/ 10 w 34"/>
                <a:gd name="T81" fmla="*/ 29 h 75"/>
                <a:gd name="T82" fmla="*/ 10 w 34"/>
                <a:gd name="T83" fmla="*/ 30 h 75"/>
                <a:gd name="T84" fmla="*/ 10 w 34"/>
                <a:gd name="T85" fmla="*/ 35 h 75"/>
                <a:gd name="T86" fmla="*/ 10 w 34"/>
                <a:gd name="T87" fmla="*/ 36 h 75"/>
                <a:gd name="T88" fmla="*/ 12 w 34"/>
                <a:gd name="T89" fmla="*/ 36 h 75"/>
                <a:gd name="T90" fmla="*/ 14 w 34"/>
                <a:gd name="T91" fmla="*/ 40 h 75"/>
                <a:gd name="T92" fmla="*/ 9 w 34"/>
                <a:gd name="T93" fmla="*/ 49 h 75"/>
                <a:gd name="T94" fmla="*/ 4 w 34"/>
                <a:gd name="T95" fmla="*/ 53 h 75"/>
                <a:gd name="T96" fmla="*/ 1 w 34"/>
                <a:gd name="T97" fmla="*/ 58 h 75"/>
                <a:gd name="T98" fmla="*/ 2 w 34"/>
                <a:gd name="T99" fmla="*/ 66 h 75"/>
                <a:gd name="T100" fmla="*/ 3 w 34"/>
                <a:gd name="T101" fmla="*/ 71 h 75"/>
                <a:gd name="T102" fmla="*/ 5 w 34"/>
                <a:gd name="T103" fmla="*/ 73 h 75"/>
                <a:gd name="T104" fmla="*/ 7 w 34"/>
                <a:gd name="T105" fmla="*/ 75 h 75"/>
                <a:gd name="T106" fmla="*/ 12 w 34"/>
                <a:gd name="T107" fmla="*/ 75 h 75"/>
                <a:gd name="T108" fmla="*/ 20 w 34"/>
                <a:gd name="T109" fmla="*/ 72 h 75"/>
                <a:gd name="T110" fmla="*/ 22 w 34"/>
                <a:gd name="T111" fmla="*/ 72 h 75"/>
                <a:gd name="T112" fmla="*/ 34 w 34"/>
                <a:gd name="T113" fmla="*/ 58 h 75"/>
                <a:gd name="T114" fmla="*/ 34 w 34"/>
                <a:gd name="T115" fmla="*/ 55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"/>
                <a:gd name="T175" fmla="*/ 0 h 75"/>
                <a:gd name="T176" fmla="*/ 34 w 34"/>
                <a:gd name="T177" fmla="*/ 75 h 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335"/>
            <p:cNvSpPr>
              <a:spLocks/>
            </p:cNvSpPr>
            <p:nvPr/>
          </p:nvSpPr>
          <p:spPr bwMode="auto">
            <a:xfrm>
              <a:off x="5731368" y="2844993"/>
              <a:ext cx="17955" cy="9136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0 h 6"/>
                <a:gd name="T4" fmla="*/ 0 w 12"/>
                <a:gd name="T5" fmla="*/ 6 h 6"/>
                <a:gd name="T6" fmla="*/ 12 w 12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6"/>
                <a:gd name="T14" fmla="*/ 12 w 1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Rectangle 340"/>
            <p:cNvSpPr>
              <a:spLocks noChangeArrowheads="1"/>
            </p:cNvSpPr>
            <p:nvPr/>
          </p:nvSpPr>
          <p:spPr bwMode="auto">
            <a:xfrm>
              <a:off x="5296847" y="3005790"/>
              <a:ext cx="10773" cy="1827"/>
            </a:xfrm>
            <a:prstGeom prst="rect">
              <a:avLst/>
            </a:prstGeom>
            <a:solidFill>
              <a:srgbClr val="ABD919"/>
            </a:solidFill>
            <a:ln w="9525">
              <a:solidFill>
                <a:srgbClr val="ABD91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341"/>
            <p:cNvSpPr>
              <a:spLocks/>
            </p:cNvSpPr>
            <p:nvPr/>
          </p:nvSpPr>
          <p:spPr bwMode="auto">
            <a:xfrm>
              <a:off x="5102929" y="2996653"/>
              <a:ext cx="211874" cy="98671"/>
            </a:xfrm>
            <a:custGeom>
              <a:avLst/>
              <a:gdLst>
                <a:gd name="T0" fmla="*/ 23 w 24"/>
                <a:gd name="T1" fmla="*/ 6 h 11"/>
                <a:gd name="T2" fmla="*/ 24 w 24"/>
                <a:gd name="T3" fmla="*/ 4 h 11"/>
                <a:gd name="T4" fmla="*/ 24 w 24"/>
                <a:gd name="T5" fmla="*/ 4 h 11"/>
                <a:gd name="T6" fmla="*/ 23 w 24"/>
                <a:gd name="T7" fmla="*/ 2 h 11"/>
                <a:gd name="T8" fmla="*/ 23 w 24"/>
                <a:gd name="T9" fmla="*/ 1 h 11"/>
                <a:gd name="T10" fmla="*/ 22 w 24"/>
                <a:gd name="T11" fmla="*/ 1 h 11"/>
                <a:gd name="T12" fmla="*/ 18 w 24"/>
                <a:gd name="T13" fmla="*/ 0 h 11"/>
                <a:gd name="T14" fmla="*/ 17 w 24"/>
                <a:gd name="T15" fmla="*/ 1 h 11"/>
                <a:gd name="T16" fmla="*/ 14 w 24"/>
                <a:gd name="T17" fmla="*/ 1 h 11"/>
                <a:gd name="T18" fmla="*/ 13 w 24"/>
                <a:gd name="T19" fmla="*/ 2 h 11"/>
                <a:gd name="T20" fmla="*/ 11 w 24"/>
                <a:gd name="T21" fmla="*/ 3 h 11"/>
                <a:gd name="T22" fmla="*/ 12 w 24"/>
                <a:gd name="T23" fmla="*/ 5 h 11"/>
                <a:gd name="T24" fmla="*/ 11 w 24"/>
                <a:gd name="T25" fmla="*/ 6 h 11"/>
                <a:gd name="T26" fmla="*/ 10 w 24"/>
                <a:gd name="T27" fmla="*/ 6 h 11"/>
                <a:gd name="T28" fmla="*/ 6 w 24"/>
                <a:gd name="T29" fmla="*/ 7 h 11"/>
                <a:gd name="T30" fmla="*/ 4 w 24"/>
                <a:gd name="T31" fmla="*/ 7 h 11"/>
                <a:gd name="T32" fmla="*/ 2 w 24"/>
                <a:gd name="T33" fmla="*/ 7 h 11"/>
                <a:gd name="T34" fmla="*/ 1 w 24"/>
                <a:gd name="T35" fmla="*/ 7 h 11"/>
                <a:gd name="T36" fmla="*/ 0 w 24"/>
                <a:gd name="T37" fmla="*/ 7 h 11"/>
                <a:gd name="T38" fmla="*/ 1 w 24"/>
                <a:gd name="T39" fmla="*/ 8 h 11"/>
                <a:gd name="T40" fmla="*/ 3 w 24"/>
                <a:gd name="T41" fmla="*/ 10 h 11"/>
                <a:gd name="T42" fmla="*/ 4 w 24"/>
                <a:gd name="T43" fmla="*/ 11 h 11"/>
                <a:gd name="T44" fmla="*/ 5 w 24"/>
                <a:gd name="T45" fmla="*/ 10 h 11"/>
                <a:gd name="T46" fmla="*/ 9 w 24"/>
                <a:gd name="T47" fmla="*/ 10 h 11"/>
                <a:gd name="T48" fmla="*/ 13 w 24"/>
                <a:gd name="T49" fmla="*/ 11 h 11"/>
                <a:gd name="T50" fmla="*/ 14 w 24"/>
                <a:gd name="T51" fmla="*/ 11 h 11"/>
                <a:gd name="T52" fmla="*/ 18 w 24"/>
                <a:gd name="T53" fmla="*/ 11 h 11"/>
                <a:gd name="T54" fmla="*/ 21 w 24"/>
                <a:gd name="T55" fmla="*/ 9 h 11"/>
                <a:gd name="T56" fmla="*/ 22 w 24"/>
                <a:gd name="T57" fmla="*/ 9 h 11"/>
                <a:gd name="T58" fmla="*/ 23 w 24"/>
                <a:gd name="T59" fmla="*/ 6 h 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"/>
                <a:gd name="T91" fmla="*/ 0 h 11"/>
                <a:gd name="T92" fmla="*/ 24 w 24"/>
                <a:gd name="T93" fmla="*/ 11 h 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" h="11">
                  <a:moveTo>
                    <a:pt x="23" y="6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8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342"/>
            <p:cNvSpPr>
              <a:spLocks/>
            </p:cNvSpPr>
            <p:nvPr/>
          </p:nvSpPr>
          <p:spPr bwMode="auto">
            <a:xfrm>
              <a:off x="4711501" y="2899810"/>
              <a:ext cx="355517" cy="365448"/>
            </a:xfrm>
            <a:custGeom>
              <a:avLst/>
              <a:gdLst>
                <a:gd name="T0" fmla="*/ 36 w 40"/>
                <a:gd name="T1" fmla="*/ 29 h 41"/>
                <a:gd name="T2" fmla="*/ 37 w 40"/>
                <a:gd name="T3" fmla="*/ 27 h 41"/>
                <a:gd name="T4" fmla="*/ 37 w 40"/>
                <a:gd name="T5" fmla="*/ 25 h 41"/>
                <a:gd name="T6" fmla="*/ 37 w 40"/>
                <a:gd name="T7" fmla="*/ 25 h 41"/>
                <a:gd name="T8" fmla="*/ 36 w 40"/>
                <a:gd name="T9" fmla="*/ 23 h 41"/>
                <a:gd name="T10" fmla="*/ 34 w 40"/>
                <a:gd name="T11" fmla="*/ 23 h 41"/>
                <a:gd name="T12" fmla="*/ 34 w 40"/>
                <a:gd name="T13" fmla="*/ 21 h 41"/>
                <a:gd name="T14" fmla="*/ 37 w 40"/>
                <a:gd name="T15" fmla="*/ 18 h 41"/>
                <a:gd name="T16" fmla="*/ 38 w 40"/>
                <a:gd name="T17" fmla="*/ 17 h 41"/>
                <a:gd name="T18" fmla="*/ 38 w 40"/>
                <a:gd name="T19" fmla="*/ 17 h 41"/>
                <a:gd name="T20" fmla="*/ 38 w 40"/>
                <a:gd name="T21" fmla="*/ 13 h 41"/>
                <a:gd name="T22" fmla="*/ 40 w 40"/>
                <a:gd name="T23" fmla="*/ 11 h 41"/>
                <a:gd name="T24" fmla="*/ 37 w 40"/>
                <a:gd name="T25" fmla="*/ 10 h 41"/>
                <a:gd name="T26" fmla="*/ 35 w 40"/>
                <a:gd name="T27" fmla="*/ 9 h 41"/>
                <a:gd name="T28" fmla="*/ 32 w 40"/>
                <a:gd name="T29" fmla="*/ 8 h 41"/>
                <a:gd name="T30" fmla="*/ 31 w 40"/>
                <a:gd name="T31" fmla="*/ 7 h 41"/>
                <a:gd name="T32" fmla="*/ 29 w 40"/>
                <a:gd name="T33" fmla="*/ 6 h 41"/>
                <a:gd name="T34" fmla="*/ 27 w 40"/>
                <a:gd name="T35" fmla="*/ 5 h 41"/>
                <a:gd name="T36" fmla="*/ 26 w 40"/>
                <a:gd name="T37" fmla="*/ 3 h 41"/>
                <a:gd name="T38" fmla="*/ 24 w 40"/>
                <a:gd name="T39" fmla="*/ 2 h 41"/>
                <a:gd name="T40" fmla="*/ 23 w 40"/>
                <a:gd name="T41" fmla="*/ 0 h 41"/>
                <a:gd name="T42" fmla="*/ 21 w 40"/>
                <a:gd name="T43" fmla="*/ 1 h 41"/>
                <a:gd name="T44" fmla="*/ 19 w 40"/>
                <a:gd name="T45" fmla="*/ 5 h 41"/>
                <a:gd name="T46" fmla="*/ 18 w 40"/>
                <a:gd name="T47" fmla="*/ 6 h 41"/>
                <a:gd name="T48" fmla="*/ 16 w 40"/>
                <a:gd name="T49" fmla="*/ 9 h 41"/>
                <a:gd name="T50" fmla="*/ 12 w 40"/>
                <a:gd name="T51" fmla="*/ 9 h 41"/>
                <a:gd name="T52" fmla="*/ 11 w 40"/>
                <a:gd name="T53" fmla="*/ 8 h 41"/>
                <a:gd name="T54" fmla="*/ 9 w 40"/>
                <a:gd name="T55" fmla="*/ 8 h 41"/>
                <a:gd name="T56" fmla="*/ 9 w 40"/>
                <a:gd name="T57" fmla="*/ 10 h 41"/>
                <a:gd name="T58" fmla="*/ 10 w 40"/>
                <a:gd name="T59" fmla="*/ 12 h 41"/>
                <a:gd name="T60" fmla="*/ 7 w 40"/>
                <a:gd name="T61" fmla="*/ 12 h 41"/>
                <a:gd name="T62" fmla="*/ 6 w 40"/>
                <a:gd name="T63" fmla="*/ 12 h 41"/>
                <a:gd name="T64" fmla="*/ 3 w 40"/>
                <a:gd name="T65" fmla="*/ 12 h 41"/>
                <a:gd name="T66" fmla="*/ 0 w 40"/>
                <a:gd name="T67" fmla="*/ 13 h 41"/>
                <a:gd name="T68" fmla="*/ 0 w 40"/>
                <a:gd name="T69" fmla="*/ 14 h 41"/>
                <a:gd name="T70" fmla="*/ 0 w 40"/>
                <a:gd name="T71" fmla="*/ 16 h 41"/>
                <a:gd name="T72" fmla="*/ 4 w 40"/>
                <a:gd name="T73" fmla="*/ 18 h 41"/>
                <a:gd name="T74" fmla="*/ 7 w 40"/>
                <a:gd name="T75" fmla="*/ 18 h 41"/>
                <a:gd name="T76" fmla="*/ 8 w 40"/>
                <a:gd name="T77" fmla="*/ 19 h 41"/>
                <a:gd name="T78" fmla="*/ 8 w 40"/>
                <a:gd name="T79" fmla="*/ 20 h 41"/>
                <a:gd name="T80" fmla="*/ 9 w 40"/>
                <a:gd name="T81" fmla="*/ 22 h 41"/>
                <a:gd name="T82" fmla="*/ 10 w 40"/>
                <a:gd name="T83" fmla="*/ 25 h 41"/>
                <a:gd name="T84" fmla="*/ 11 w 40"/>
                <a:gd name="T85" fmla="*/ 26 h 41"/>
                <a:gd name="T86" fmla="*/ 11 w 40"/>
                <a:gd name="T87" fmla="*/ 29 h 41"/>
                <a:gd name="T88" fmla="*/ 10 w 40"/>
                <a:gd name="T89" fmla="*/ 37 h 41"/>
                <a:gd name="T90" fmla="*/ 10 w 40"/>
                <a:gd name="T91" fmla="*/ 37 h 41"/>
                <a:gd name="T92" fmla="*/ 11 w 40"/>
                <a:gd name="T93" fmla="*/ 39 h 41"/>
                <a:gd name="T94" fmla="*/ 12 w 40"/>
                <a:gd name="T95" fmla="*/ 39 h 41"/>
                <a:gd name="T96" fmla="*/ 14 w 40"/>
                <a:gd name="T97" fmla="*/ 39 h 41"/>
                <a:gd name="T98" fmla="*/ 17 w 40"/>
                <a:gd name="T99" fmla="*/ 40 h 41"/>
                <a:gd name="T100" fmla="*/ 19 w 40"/>
                <a:gd name="T101" fmla="*/ 40 h 41"/>
                <a:gd name="T102" fmla="*/ 22 w 40"/>
                <a:gd name="T103" fmla="*/ 41 h 41"/>
                <a:gd name="T104" fmla="*/ 24 w 40"/>
                <a:gd name="T105" fmla="*/ 41 h 41"/>
                <a:gd name="T106" fmla="*/ 25 w 40"/>
                <a:gd name="T107" fmla="*/ 38 h 41"/>
                <a:gd name="T108" fmla="*/ 28 w 40"/>
                <a:gd name="T109" fmla="*/ 37 h 41"/>
                <a:gd name="T110" fmla="*/ 32 w 40"/>
                <a:gd name="T111" fmla="*/ 38 h 41"/>
                <a:gd name="T112" fmla="*/ 38 w 40"/>
                <a:gd name="T113" fmla="*/ 34 h 41"/>
                <a:gd name="T114" fmla="*/ 39 w 40"/>
                <a:gd name="T115" fmla="*/ 34 h 41"/>
                <a:gd name="T116" fmla="*/ 37 w 40"/>
                <a:gd name="T117" fmla="*/ 32 h 41"/>
                <a:gd name="T118" fmla="*/ 36 w 40"/>
                <a:gd name="T119" fmla="*/ 29 h 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"/>
                <a:gd name="T181" fmla="*/ 0 h 41"/>
                <a:gd name="T182" fmla="*/ 40 w 40"/>
                <a:gd name="T183" fmla="*/ 41 h 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" h="41">
                  <a:moveTo>
                    <a:pt x="36" y="29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7" y="40"/>
                    <a:pt x="17" y="40"/>
                  </a:cubicBezTo>
                  <a:cubicBezTo>
                    <a:pt x="18" y="40"/>
                    <a:pt x="19" y="40"/>
                    <a:pt x="19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36" y="29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343"/>
            <p:cNvSpPr>
              <a:spLocks/>
            </p:cNvSpPr>
            <p:nvPr/>
          </p:nvSpPr>
          <p:spPr bwMode="auto">
            <a:xfrm>
              <a:off x="5031107" y="3086189"/>
              <a:ext cx="328583" cy="338038"/>
            </a:xfrm>
            <a:custGeom>
              <a:avLst/>
              <a:gdLst>
                <a:gd name="T0" fmla="*/ 87 w 154"/>
                <a:gd name="T1" fmla="*/ 4 h 154"/>
                <a:gd name="T2" fmla="*/ 71 w 154"/>
                <a:gd name="T3" fmla="*/ 0 h 154"/>
                <a:gd name="T4" fmla="*/ 54 w 154"/>
                <a:gd name="T5" fmla="*/ 0 h 154"/>
                <a:gd name="T6" fmla="*/ 50 w 154"/>
                <a:gd name="T7" fmla="*/ 4 h 154"/>
                <a:gd name="T8" fmla="*/ 46 w 154"/>
                <a:gd name="T9" fmla="*/ 4 h 154"/>
                <a:gd name="T10" fmla="*/ 37 w 154"/>
                <a:gd name="T11" fmla="*/ 8 h 154"/>
                <a:gd name="T12" fmla="*/ 25 w 154"/>
                <a:gd name="T13" fmla="*/ 12 h 154"/>
                <a:gd name="T14" fmla="*/ 21 w 154"/>
                <a:gd name="T15" fmla="*/ 8 h 154"/>
                <a:gd name="T16" fmla="*/ 8 w 154"/>
                <a:gd name="T17" fmla="*/ 16 h 154"/>
                <a:gd name="T18" fmla="*/ 4 w 154"/>
                <a:gd name="T19" fmla="*/ 16 h 154"/>
                <a:gd name="T20" fmla="*/ 4 w 154"/>
                <a:gd name="T21" fmla="*/ 25 h 154"/>
                <a:gd name="T22" fmla="*/ 0 w 154"/>
                <a:gd name="T23" fmla="*/ 33 h 154"/>
                <a:gd name="T24" fmla="*/ 4 w 154"/>
                <a:gd name="T25" fmla="*/ 45 h 154"/>
                <a:gd name="T26" fmla="*/ 12 w 154"/>
                <a:gd name="T27" fmla="*/ 54 h 154"/>
                <a:gd name="T28" fmla="*/ 21 w 154"/>
                <a:gd name="T29" fmla="*/ 45 h 154"/>
                <a:gd name="T30" fmla="*/ 42 w 154"/>
                <a:gd name="T31" fmla="*/ 54 h 154"/>
                <a:gd name="T32" fmla="*/ 54 w 154"/>
                <a:gd name="T33" fmla="*/ 78 h 154"/>
                <a:gd name="T34" fmla="*/ 67 w 154"/>
                <a:gd name="T35" fmla="*/ 95 h 154"/>
                <a:gd name="T36" fmla="*/ 96 w 154"/>
                <a:gd name="T37" fmla="*/ 112 h 154"/>
                <a:gd name="T38" fmla="*/ 114 w 154"/>
                <a:gd name="T39" fmla="*/ 126 h 154"/>
                <a:gd name="T40" fmla="*/ 106 w 154"/>
                <a:gd name="T41" fmla="*/ 154 h 154"/>
                <a:gd name="T42" fmla="*/ 133 w 154"/>
                <a:gd name="T43" fmla="*/ 133 h 154"/>
                <a:gd name="T44" fmla="*/ 133 w 154"/>
                <a:gd name="T45" fmla="*/ 120 h 154"/>
                <a:gd name="T46" fmla="*/ 146 w 154"/>
                <a:gd name="T47" fmla="*/ 124 h 154"/>
                <a:gd name="T48" fmla="*/ 154 w 154"/>
                <a:gd name="T49" fmla="*/ 124 h 154"/>
                <a:gd name="T50" fmla="*/ 133 w 154"/>
                <a:gd name="T51" fmla="*/ 104 h 154"/>
                <a:gd name="T52" fmla="*/ 117 w 154"/>
                <a:gd name="T53" fmla="*/ 91 h 154"/>
                <a:gd name="T54" fmla="*/ 104 w 154"/>
                <a:gd name="T55" fmla="*/ 87 h 154"/>
                <a:gd name="T56" fmla="*/ 87 w 154"/>
                <a:gd name="T57" fmla="*/ 58 h 154"/>
                <a:gd name="T58" fmla="*/ 79 w 154"/>
                <a:gd name="T59" fmla="*/ 41 h 154"/>
                <a:gd name="T60" fmla="*/ 83 w 154"/>
                <a:gd name="T61" fmla="*/ 25 h 154"/>
                <a:gd name="T62" fmla="*/ 87 w 154"/>
                <a:gd name="T63" fmla="*/ 25 h 154"/>
                <a:gd name="T64" fmla="*/ 87 w 154"/>
                <a:gd name="T65" fmla="*/ 16 h 154"/>
                <a:gd name="T66" fmla="*/ 87 w 154"/>
                <a:gd name="T67" fmla="*/ 4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4"/>
                <a:gd name="T103" fmla="*/ 0 h 154"/>
                <a:gd name="T104" fmla="*/ 154 w 154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344"/>
            <p:cNvSpPr>
              <a:spLocks/>
            </p:cNvSpPr>
            <p:nvPr/>
          </p:nvSpPr>
          <p:spPr bwMode="auto">
            <a:xfrm>
              <a:off x="4996991" y="2718913"/>
              <a:ext cx="256763" cy="349003"/>
            </a:xfrm>
            <a:custGeom>
              <a:avLst/>
              <a:gdLst>
                <a:gd name="T0" fmla="*/ 5 w 29"/>
                <a:gd name="T1" fmla="*/ 10 h 39"/>
                <a:gd name="T2" fmla="*/ 4 w 29"/>
                <a:gd name="T3" fmla="*/ 12 h 39"/>
                <a:gd name="T4" fmla="*/ 4 w 29"/>
                <a:gd name="T5" fmla="*/ 15 h 39"/>
                <a:gd name="T6" fmla="*/ 2 w 29"/>
                <a:gd name="T7" fmla="*/ 17 h 39"/>
                <a:gd name="T8" fmla="*/ 2 w 29"/>
                <a:gd name="T9" fmla="*/ 20 h 39"/>
                <a:gd name="T10" fmla="*/ 1 w 29"/>
                <a:gd name="T11" fmla="*/ 22 h 39"/>
                <a:gd name="T12" fmla="*/ 1 w 29"/>
                <a:gd name="T13" fmla="*/ 22 h 39"/>
                <a:gd name="T14" fmla="*/ 2 w 29"/>
                <a:gd name="T15" fmla="*/ 24 h 39"/>
                <a:gd name="T16" fmla="*/ 1 w 29"/>
                <a:gd name="T17" fmla="*/ 26 h 39"/>
                <a:gd name="T18" fmla="*/ 0 w 29"/>
                <a:gd name="T19" fmla="*/ 28 h 39"/>
                <a:gd name="T20" fmla="*/ 3 w 29"/>
                <a:gd name="T21" fmla="*/ 29 h 39"/>
                <a:gd name="T22" fmla="*/ 5 w 29"/>
                <a:gd name="T23" fmla="*/ 30 h 39"/>
                <a:gd name="T24" fmla="*/ 8 w 29"/>
                <a:gd name="T25" fmla="*/ 31 h 39"/>
                <a:gd name="T26" fmla="*/ 6 w 29"/>
                <a:gd name="T27" fmla="*/ 33 h 39"/>
                <a:gd name="T28" fmla="*/ 6 w 29"/>
                <a:gd name="T29" fmla="*/ 37 h 39"/>
                <a:gd name="T30" fmla="*/ 7 w 29"/>
                <a:gd name="T31" fmla="*/ 38 h 39"/>
                <a:gd name="T32" fmla="*/ 10 w 29"/>
                <a:gd name="T33" fmla="*/ 37 h 39"/>
                <a:gd name="T34" fmla="*/ 12 w 29"/>
                <a:gd name="T35" fmla="*/ 38 h 39"/>
                <a:gd name="T36" fmla="*/ 13 w 29"/>
                <a:gd name="T37" fmla="*/ 38 h 39"/>
                <a:gd name="T38" fmla="*/ 14 w 29"/>
                <a:gd name="T39" fmla="*/ 38 h 39"/>
                <a:gd name="T40" fmla="*/ 16 w 29"/>
                <a:gd name="T41" fmla="*/ 38 h 39"/>
                <a:gd name="T42" fmla="*/ 18 w 29"/>
                <a:gd name="T43" fmla="*/ 38 h 39"/>
                <a:gd name="T44" fmla="*/ 22 w 29"/>
                <a:gd name="T45" fmla="*/ 37 h 39"/>
                <a:gd name="T46" fmla="*/ 23 w 29"/>
                <a:gd name="T47" fmla="*/ 37 h 39"/>
                <a:gd name="T48" fmla="*/ 24 w 29"/>
                <a:gd name="T49" fmla="*/ 36 h 39"/>
                <a:gd name="T50" fmla="*/ 23 w 29"/>
                <a:gd name="T51" fmla="*/ 34 h 39"/>
                <a:gd name="T52" fmla="*/ 25 w 29"/>
                <a:gd name="T53" fmla="*/ 33 h 39"/>
                <a:gd name="T54" fmla="*/ 26 w 29"/>
                <a:gd name="T55" fmla="*/ 32 h 39"/>
                <a:gd name="T56" fmla="*/ 26 w 29"/>
                <a:gd name="T57" fmla="*/ 32 h 39"/>
                <a:gd name="T58" fmla="*/ 25 w 29"/>
                <a:gd name="T59" fmla="*/ 31 h 39"/>
                <a:gd name="T60" fmla="*/ 23 w 29"/>
                <a:gd name="T61" fmla="*/ 28 h 39"/>
                <a:gd name="T62" fmla="*/ 21 w 29"/>
                <a:gd name="T63" fmla="*/ 26 h 39"/>
                <a:gd name="T64" fmla="*/ 20 w 29"/>
                <a:gd name="T65" fmla="*/ 25 h 39"/>
                <a:gd name="T66" fmla="*/ 22 w 29"/>
                <a:gd name="T67" fmla="*/ 24 h 39"/>
                <a:gd name="T68" fmla="*/ 24 w 29"/>
                <a:gd name="T69" fmla="*/ 23 h 39"/>
                <a:gd name="T70" fmla="*/ 26 w 29"/>
                <a:gd name="T71" fmla="*/ 22 h 39"/>
                <a:gd name="T72" fmla="*/ 27 w 29"/>
                <a:gd name="T73" fmla="*/ 21 h 39"/>
                <a:gd name="T74" fmla="*/ 29 w 29"/>
                <a:gd name="T75" fmla="*/ 22 h 39"/>
                <a:gd name="T76" fmla="*/ 29 w 29"/>
                <a:gd name="T77" fmla="*/ 21 h 39"/>
                <a:gd name="T78" fmla="*/ 29 w 29"/>
                <a:gd name="T79" fmla="*/ 18 h 39"/>
                <a:gd name="T80" fmla="*/ 28 w 29"/>
                <a:gd name="T81" fmla="*/ 14 h 39"/>
                <a:gd name="T82" fmla="*/ 28 w 29"/>
                <a:gd name="T83" fmla="*/ 11 h 39"/>
                <a:gd name="T84" fmla="*/ 28 w 29"/>
                <a:gd name="T85" fmla="*/ 10 h 39"/>
                <a:gd name="T86" fmla="*/ 27 w 29"/>
                <a:gd name="T87" fmla="*/ 7 h 39"/>
                <a:gd name="T88" fmla="*/ 27 w 29"/>
                <a:gd name="T89" fmla="*/ 5 h 39"/>
                <a:gd name="T90" fmla="*/ 23 w 29"/>
                <a:gd name="T91" fmla="*/ 3 h 39"/>
                <a:gd name="T92" fmla="*/ 19 w 29"/>
                <a:gd name="T93" fmla="*/ 5 h 39"/>
                <a:gd name="T94" fmla="*/ 17 w 29"/>
                <a:gd name="T95" fmla="*/ 4 h 39"/>
                <a:gd name="T96" fmla="*/ 17 w 29"/>
                <a:gd name="T97" fmla="*/ 2 h 39"/>
                <a:gd name="T98" fmla="*/ 14 w 29"/>
                <a:gd name="T99" fmla="*/ 1 h 39"/>
                <a:gd name="T100" fmla="*/ 14 w 29"/>
                <a:gd name="T101" fmla="*/ 1 h 39"/>
                <a:gd name="T102" fmla="*/ 12 w 29"/>
                <a:gd name="T103" fmla="*/ 0 h 39"/>
                <a:gd name="T104" fmla="*/ 11 w 29"/>
                <a:gd name="T105" fmla="*/ 1 h 39"/>
                <a:gd name="T106" fmla="*/ 11 w 29"/>
                <a:gd name="T107" fmla="*/ 1 h 39"/>
                <a:gd name="T108" fmla="*/ 10 w 29"/>
                <a:gd name="T109" fmla="*/ 5 h 39"/>
                <a:gd name="T110" fmla="*/ 9 w 29"/>
                <a:gd name="T111" fmla="*/ 7 h 39"/>
                <a:gd name="T112" fmla="*/ 7 w 29"/>
                <a:gd name="T113" fmla="*/ 7 h 39"/>
                <a:gd name="T114" fmla="*/ 5 w 29"/>
                <a:gd name="T115" fmla="*/ 7 h 39"/>
                <a:gd name="T116" fmla="*/ 5 w 29"/>
                <a:gd name="T117" fmla="*/ 8 h 39"/>
                <a:gd name="T118" fmla="*/ 5 w 29"/>
                <a:gd name="T119" fmla="*/ 10 h 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"/>
                <a:gd name="T181" fmla="*/ 0 h 39"/>
                <a:gd name="T182" fmla="*/ 29 w 29"/>
                <a:gd name="T183" fmla="*/ 39 h 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" h="39">
                  <a:moveTo>
                    <a:pt x="5" y="10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38"/>
                    <a:pt x="14" y="38"/>
                  </a:cubicBezTo>
                  <a:cubicBezTo>
                    <a:pt x="14" y="39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cubicBezTo>
                    <a:pt x="29" y="20"/>
                    <a:pt x="29" y="18"/>
                    <a:pt x="29" y="18"/>
                  </a:cubicBezTo>
                  <a:cubicBezTo>
                    <a:pt x="28" y="18"/>
                    <a:pt x="28" y="14"/>
                    <a:pt x="28" y="14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7" y="4"/>
                  </a:cubicBezTo>
                  <a:cubicBezTo>
                    <a:pt x="17" y="4"/>
                    <a:pt x="17" y="2"/>
                    <a:pt x="17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345"/>
            <p:cNvSpPr>
              <a:spLocks/>
            </p:cNvSpPr>
            <p:nvPr/>
          </p:nvSpPr>
          <p:spPr bwMode="auto">
            <a:xfrm>
              <a:off x="4943125" y="2781039"/>
              <a:ext cx="98755" cy="133389"/>
            </a:xfrm>
            <a:custGeom>
              <a:avLst/>
              <a:gdLst>
                <a:gd name="T0" fmla="*/ 18 w 66"/>
                <a:gd name="T1" fmla="*/ 72 h 90"/>
                <a:gd name="T2" fmla="*/ 30 w 66"/>
                <a:gd name="T3" fmla="*/ 78 h 90"/>
                <a:gd name="T4" fmla="*/ 36 w 66"/>
                <a:gd name="T5" fmla="*/ 84 h 90"/>
                <a:gd name="T6" fmla="*/ 42 w 66"/>
                <a:gd name="T7" fmla="*/ 90 h 90"/>
                <a:gd name="T8" fmla="*/ 48 w 66"/>
                <a:gd name="T9" fmla="*/ 78 h 90"/>
                <a:gd name="T10" fmla="*/ 48 w 66"/>
                <a:gd name="T11" fmla="*/ 60 h 90"/>
                <a:gd name="T12" fmla="*/ 60 w 66"/>
                <a:gd name="T13" fmla="*/ 48 h 90"/>
                <a:gd name="T14" fmla="*/ 60 w 66"/>
                <a:gd name="T15" fmla="*/ 30 h 90"/>
                <a:gd name="T16" fmla="*/ 66 w 66"/>
                <a:gd name="T17" fmla="*/ 18 h 90"/>
                <a:gd name="T18" fmla="*/ 66 w 66"/>
                <a:gd name="T19" fmla="*/ 6 h 90"/>
                <a:gd name="T20" fmla="*/ 66 w 66"/>
                <a:gd name="T21" fmla="*/ 0 h 90"/>
                <a:gd name="T22" fmla="*/ 54 w 66"/>
                <a:gd name="T23" fmla="*/ 6 h 90"/>
                <a:gd name="T24" fmla="*/ 36 w 66"/>
                <a:gd name="T25" fmla="*/ 12 h 90"/>
                <a:gd name="T26" fmla="*/ 36 w 66"/>
                <a:gd name="T27" fmla="*/ 30 h 90"/>
                <a:gd name="T28" fmla="*/ 24 w 66"/>
                <a:gd name="T29" fmla="*/ 18 h 90"/>
                <a:gd name="T30" fmla="*/ 12 w 66"/>
                <a:gd name="T31" fmla="*/ 54 h 90"/>
                <a:gd name="T32" fmla="*/ 0 w 66"/>
                <a:gd name="T33" fmla="*/ 66 h 90"/>
                <a:gd name="T34" fmla="*/ 6 w 66"/>
                <a:gd name="T35" fmla="*/ 72 h 90"/>
                <a:gd name="T36" fmla="*/ 18 w 66"/>
                <a:gd name="T37" fmla="*/ 72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90"/>
                <a:gd name="T59" fmla="*/ 66 w 66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346"/>
            <p:cNvSpPr>
              <a:spLocks/>
            </p:cNvSpPr>
            <p:nvPr/>
          </p:nvSpPr>
          <p:spPr bwMode="auto">
            <a:xfrm>
              <a:off x="5404580" y="3294494"/>
              <a:ext cx="177758" cy="177241"/>
            </a:xfrm>
            <a:custGeom>
              <a:avLst/>
              <a:gdLst>
                <a:gd name="T0" fmla="*/ 120 w 120"/>
                <a:gd name="T1" fmla="*/ 6 h 120"/>
                <a:gd name="T2" fmla="*/ 120 w 120"/>
                <a:gd name="T3" fmla="*/ 0 h 120"/>
                <a:gd name="T4" fmla="*/ 114 w 120"/>
                <a:gd name="T5" fmla="*/ 6 h 120"/>
                <a:gd name="T6" fmla="*/ 96 w 120"/>
                <a:gd name="T7" fmla="*/ 6 h 120"/>
                <a:gd name="T8" fmla="*/ 60 w 120"/>
                <a:gd name="T9" fmla="*/ 6 h 120"/>
                <a:gd name="T10" fmla="*/ 60 w 120"/>
                <a:gd name="T11" fmla="*/ 6 h 120"/>
                <a:gd name="T12" fmla="*/ 42 w 120"/>
                <a:gd name="T13" fmla="*/ 12 h 120"/>
                <a:gd name="T14" fmla="*/ 18 w 120"/>
                <a:gd name="T15" fmla="*/ 18 h 120"/>
                <a:gd name="T16" fmla="*/ 18 w 120"/>
                <a:gd name="T17" fmla="*/ 24 h 120"/>
                <a:gd name="T18" fmla="*/ 12 w 120"/>
                <a:gd name="T19" fmla="*/ 36 h 120"/>
                <a:gd name="T20" fmla="*/ 0 w 120"/>
                <a:gd name="T21" fmla="*/ 48 h 120"/>
                <a:gd name="T22" fmla="*/ 12 w 120"/>
                <a:gd name="T23" fmla="*/ 66 h 120"/>
                <a:gd name="T24" fmla="*/ 36 w 120"/>
                <a:gd name="T25" fmla="*/ 72 h 120"/>
                <a:gd name="T26" fmla="*/ 24 w 120"/>
                <a:gd name="T27" fmla="*/ 84 h 120"/>
                <a:gd name="T28" fmla="*/ 24 w 120"/>
                <a:gd name="T29" fmla="*/ 108 h 120"/>
                <a:gd name="T30" fmla="*/ 48 w 120"/>
                <a:gd name="T31" fmla="*/ 120 h 120"/>
                <a:gd name="T32" fmla="*/ 60 w 120"/>
                <a:gd name="T33" fmla="*/ 108 h 120"/>
                <a:gd name="T34" fmla="*/ 60 w 120"/>
                <a:gd name="T35" fmla="*/ 96 h 120"/>
                <a:gd name="T36" fmla="*/ 84 w 120"/>
                <a:gd name="T37" fmla="*/ 84 h 120"/>
                <a:gd name="T38" fmla="*/ 60 w 120"/>
                <a:gd name="T39" fmla="*/ 60 h 120"/>
                <a:gd name="T40" fmla="*/ 60 w 120"/>
                <a:gd name="T41" fmla="*/ 48 h 120"/>
                <a:gd name="T42" fmla="*/ 48 w 120"/>
                <a:gd name="T43" fmla="*/ 30 h 120"/>
                <a:gd name="T44" fmla="*/ 84 w 120"/>
                <a:gd name="T45" fmla="*/ 24 h 120"/>
                <a:gd name="T46" fmla="*/ 108 w 120"/>
                <a:gd name="T47" fmla="*/ 18 h 120"/>
                <a:gd name="T48" fmla="*/ 108 w 120"/>
                <a:gd name="T49" fmla="*/ 24 h 120"/>
                <a:gd name="T50" fmla="*/ 114 w 120"/>
                <a:gd name="T51" fmla="*/ 18 h 120"/>
                <a:gd name="T52" fmla="*/ 120 w 120"/>
                <a:gd name="T53" fmla="*/ 6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120"/>
                <a:gd name="T83" fmla="*/ 120 w 120"/>
                <a:gd name="T84" fmla="*/ 120 h 1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120">
                  <a:moveTo>
                    <a:pt x="120" y="6"/>
                  </a:moveTo>
                  <a:lnTo>
                    <a:pt x="120" y="0"/>
                  </a:lnTo>
                  <a:lnTo>
                    <a:pt x="114" y="6"/>
                  </a:lnTo>
                  <a:lnTo>
                    <a:pt x="96" y="6"/>
                  </a:lnTo>
                  <a:lnTo>
                    <a:pt x="60" y="6"/>
                  </a:lnTo>
                  <a:lnTo>
                    <a:pt x="4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0" y="48"/>
                  </a:lnTo>
                  <a:lnTo>
                    <a:pt x="12" y="66"/>
                  </a:lnTo>
                  <a:lnTo>
                    <a:pt x="36" y="72"/>
                  </a:lnTo>
                  <a:lnTo>
                    <a:pt x="24" y="84"/>
                  </a:lnTo>
                  <a:lnTo>
                    <a:pt x="24" y="108"/>
                  </a:lnTo>
                  <a:lnTo>
                    <a:pt x="48" y="120"/>
                  </a:lnTo>
                  <a:lnTo>
                    <a:pt x="60" y="108"/>
                  </a:lnTo>
                  <a:lnTo>
                    <a:pt x="60" y="96"/>
                  </a:lnTo>
                  <a:lnTo>
                    <a:pt x="84" y="84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48" y="30"/>
                  </a:lnTo>
                  <a:lnTo>
                    <a:pt x="84" y="24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14" y="18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347"/>
            <p:cNvSpPr>
              <a:spLocks/>
            </p:cNvSpPr>
            <p:nvPr/>
          </p:nvSpPr>
          <p:spPr bwMode="auto">
            <a:xfrm>
              <a:off x="4971854" y="1675561"/>
              <a:ext cx="734377" cy="882555"/>
            </a:xfrm>
            <a:custGeom>
              <a:avLst/>
              <a:gdLst>
                <a:gd name="T0" fmla="*/ 24 w 83"/>
                <a:gd name="T1" fmla="*/ 86 h 98"/>
                <a:gd name="T2" fmla="*/ 24 w 83"/>
                <a:gd name="T3" fmla="*/ 80 h 98"/>
                <a:gd name="T4" fmla="*/ 24 w 83"/>
                <a:gd name="T5" fmla="*/ 75 h 98"/>
                <a:gd name="T6" fmla="*/ 24 w 83"/>
                <a:gd name="T7" fmla="*/ 65 h 98"/>
                <a:gd name="T8" fmla="*/ 26 w 83"/>
                <a:gd name="T9" fmla="*/ 60 h 98"/>
                <a:gd name="T10" fmla="*/ 30 w 83"/>
                <a:gd name="T11" fmla="*/ 56 h 98"/>
                <a:gd name="T12" fmla="*/ 31 w 83"/>
                <a:gd name="T13" fmla="*/ 50 h 98"/>
                <a:gd name="T14" fmla="*/ 34 w 83"/>
                <a:gd name="T15" fmla="*/ 43 h 98"/>
                <a:gd name="T16" fmla="*/ 38 w 83"/>
                <a:gd name="T17" fmla="*/ 35 h 98"/>
                <a:gd name="T18" fmla="*/ 38 w 83"/>
                <a:gd name="T19" fmla="*/ 30 h 98"/>
                <a:gd name="T20" fmla="*/ 42 w 83"/>
                <a:gd name="T21" fmla="*/ 28 h 98"/>
                <a:gd name="T22" fmla="*/ 47 w 83"/>
                <a:gd name="T23" fmla="*/ 24 h 98"/>
                <a:gd name="T24" fmla="*/ 49 w 83"/>
                <a:gd name="T25" fmla="*/ 22 h 98"/>
                <a:gd name="T26" fmla="*/ 51 w 83"/>
                <a:gd name="T27" fmla="*/ 19 h 98"/>
                <a:gd name="T28" fmla="*/ 53 w 83"/>
                <a:gd name="T29" fmla="*/ 17 h 98"/>
                <a:gd name="T30" fmla="*/ 56 w 83"/>
                <a:gd name="T31" fmla="*/ 21 h 98"/>
                <a:gd name="T32" fmla="*/ 62 w 83"/>
                <a:gd name="T33" fmla="*/ 21 h 98"/>
                <a:gd name="T34" fmla="*/ 66 w 83"/>
                <a:gd name="T35" fmla="*/ 19 h 98"/>
                <a:gd name="T36" fmla="*/ 70 w 83"/>
                <a:gd name="T37" fmla="*/ 12 h 98"/>
                <a:gd name="T38" fmla="*/ 78 w 83"/>
                <a:gd name="T39" fmla="*/ 14 h 98"/>
                <a:gd name="T40" fmla="*/ 77 w 83"/>
                <a:gd name="T41" fmla="*/ 19 h 98"/>
                <a:gd name="T42" fmla="*/ 77 w 83"/>
                <a:gd name="T43" fmla="*/ 19 h 98"/>
                <a:gd name="T44" fmla="*/ 81 w 83"/>
                <a:gd name="T45" fmla="*/ 15 h 98"/>
                <a:gd name="T46" fmla="*/ 81 w 83"/>
                <a:gd name="T47" fmla="*/ 12 h 98"/>
                <a:gd name="T48" fmla="*/ 83 w 83"/>
                <a:gd name="T49" fmla="*/ 6 h 98"/>
                <a:gd name="T50" fmla="*/ 76 w 83"/>
                <a:gd name="T51" fmla="*/ 0 h 98"/>
                <a:gd name="T52" fmla="*/ 69 w 83"/>
                <a:gd name="T53" fmla="*/ 2 h 98"/>
                <a:gd name="T54" fmla="*/ 66 w 83"/>
                <a:gd name="T55" fmla="*/ 1 h 98"/>
                <a:gd name="T56" fmla="*/ 59 w 83"/>
                <a:gd name="T57" fmla="*/ 5 h 98"/>
                <a:gd name="T58" fmla="*/ 55 w 83"/>
                <a:gd name="T59" fmla="*/ 6 h 98"/>
                <a:gd name="T60" fmla="*/ 50 w 83"/>
                <a:gd name="T61" fmla="*/ 8 h 98"/>
                <a:gd name="T62" fmla="*/ 43 w 83"/>
                <a:gd name="T63" fmla="*/ 14 h 98"/>
                <a:gd name="T64" fmla="*/ 40 w 83"/>
                <a:gd name="T65" fmla="*/ 22 h 98"/>
                <a:gd name="T66" fmla="*/ 32 w 83"/>
                <a:gd name="T67" fmla="*/ 28 h 98"/>
                <a:gd name="T68" fmla="*/ 28 w 83"/>
                <a:gd name="T69" fmla="*/ 38 h 98"/>
                <a:gd name="T70" fmla="*/ 25 w 83"/>
                <a:gd name="T71" fmla="*/ 46 h 98"/>
                <a:gd name="T72" fmla="*/ 17 w 83"/>
                <a:gd name="T73" fmla="*/ 60 h 98"/>
                <a:gd name="T74" fmla="*/ 8 w 83"/>
                <a:gd name="T75" fmla="*/ 65 h 98"/>
                <a:gd name="T76" fmla="*/ 4 w 83"/>
                <a:gd name="T77" fmla="*/ 71 h 98"/>
                <a:gd name="T78" fmla="*/ 2 w 83"/>
                <a:gd name="T79" fmla="*/ 76 h 98"/>
                <a:gd name="T80" fmla="*/ 1 w 83"/>
                <a:gd name="T81" fmla="*/ 84 h 98"/>
                <a:gd name="T82" fmla="*/ 3 w 83"/>
                <a:gd name="T83" fmla="*/ 91 h 98"/>
                <a:gd name="T84" fmla="*/ 7 w 83"/>
                <a:gd name="T85" fmla="*/ 98 h 98"/>
                <a:gd name="T86" fmla="*/ 16 w 83"/>
                <a:gd name="T87" fmla="*/ 93 h 98"/>
                <a:gd name="T88" fmla="*/ 20 w 83"/>
                <a:gd name="T89" fmla="*/ 92 h 98"/>
                <a:gd name="T90" fmla="*/ 21 w 83"/>
                <a:gd name="T91" fmla="*/ 92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98"/>
                <a:gd name="T140" fmla="*/ 83 w 83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348"/>
            <p:cNvSpPr>
              <a:spLocks/>
            </p:cNvSpPr>
            <p:nvPr/>
          </p:nvSpPr>
          <p:spPr bwMode="auto">
            <a:xfrm>
              <a:off x="5147817" y="1847321"/>
              <a:ext cx="362699" cy="853319"/>
            </a:xfrm>
            <a:custGeom>
              <a:avLst/>
              <a:gdLst>
                <a:gd name="T0" fmla="*/ 41 w 41"/>
                <a:gd name="T1" fmla="*/ 21 h 95"/>
                <a:gd name="T2" fmla="*/ 40 w 41"/>
                <a:gd name="T3" fmla="*/ 15 h 95"/>
                <a:gd name="T4" fmla="*/ 38 w 41"/>
                <a:gd name="T5" fmla="*/ 6 h 95"/>
                <a:gd name="T6" fmla="*/ 35 w 41"/>
                <a:gd name="T7" fmla="*/ 5 h 95"/>
                <a:gd name="T8" fmla="*/ 31 w 41"/>
                <a:gd name="T9" fmla="*/ 0 h 95"/>
                <a:gd name="T10" fmla="*/ 29 w 41"/>
                <a:gd name="T11" fmla="*/ 3 h 95"/>
                <a:gd name="T12" fmla="*/ 27 w 41"/>
                <a:gd name="T13" fmla="*/ 5 h 95"/>
                <a:gd name="T14" fmla="*/ 22 w 41"/>
                <a:gd name="T15" fmla="*/ 9 h 95"/>
                <a:gd name="T16" fmla="*/ 18 w 41"/>
                <a:gd name="T17" fmla="*/ 11 h 95"/>
                <a:gd name="T18" fmla="*/ 18 w 41"/>
                <a:gd name="T19" fmla="*/ 16 h 95"/>
                <a:gd name="T20" fmla="*/ 14 w 41"/>
                <a:gd name="T21" fmla="*/ 24 h 95"/>
                <a:gd name="T22" fmla="*/ 11 w 41"/>
                <a:gd name="T23" fmla="*/ 31 h 95"/>
                <a:gd name="T24" fmla="*/ 10 w 41"/>
                <a:gd name="T25" fmla="*/ 37 h 95"/>
                <a:gd name="T26" fmla="*/ 6 w 41"/>
                <a:gd name="T27" fmla="*/ 41 h 95"/>
                <a:gd name="T28" fmla="*/ 4 w 41"/>
                <a:gd name="T29" fmla="*/ 46 h 95"/>
                <a:gd name="T30" fmla="*/ 4 w 41"/>
                <a:gd name="T31" fmla="*/ 56 h 95"/>
                <a:gd name="T32" fmla="*/ 4 w 41"/>
                <a:gd name="T33" fmla="*/ 61 h 95"/>
                <a:gd name="T34" fmla="*/ 4 w 41"/>
                <a:gd name="T35" fmla="*/ 67 h 95"/>
                <a:gd name="T36" fmla="*/ 1 w 41"/>
                <a:gd name="T37" fmla="*/ 73 h 95"/>
                <a:gd name="T38" fmla="*/ 2 w 41"/>
                <a:gd name="T39" fmla="*/ 79 h 95"/>
                <a:gd name="T40" fmla="*/ 5 w 41"/>
                <a:gd name="T41" fmla="*/ 88 h 95"/>
                <a:gd name="T42" fmla="*/ 6 w 41"/>
                <a:gd name="T43" fmla="*/ 93 h 95"/>
                <a:gd name="T44" fmla="*/ 10 w 41"/>
                <a:gd name="T45" fmla="*/ 94 h 95"/>
                <a:gd name="T46" fmla="*/ 13 w 41"/>
                <a:gd name="T47" fmla="*/ 90 h 95"/>
                <a:gd name="T48" fmla="*/ 18 w 41"/>
                <a:gd name="T49" fmla="*/ 86 h 95"/>
                <a:gd name="T50" fmla="*/ 19 w 41"/>
                <a:gd name="T51" fmla="*/ 75 h 95"/>
                <a:gd name="T52" fmla="*/ 24 w 41"/>
                <a:gd name="T53" fmla="*/ 73 h 95"/>
                <a:gd name="T54" fmla="*/ 23 w 41"/>
                <a:gd name="T55" fmla="*/ 65 h 95"/>
                <a:gd name="T56" fmla="*/ 21 w 41"/>
                <a:gd name="T57" fmla="*/ 56 h 95"/>
                <a:gd name="T58" fmla="*/ 24 w 41"/>
                <a:gd name="T59" fmla="*/ 46 h 95"/>
                <a:gd name="T60" fmla="*/ 33 w 41"/>
                <a:gd name="T61" fmla="*/ 40 h 95"/>
                <a:gd name="T62" fmla="*/ 33 w 41"/>
                <a:gd name="T63" fmla="*/ 34 h 95"/>
                <a:gd name="T64" fmla="*/ 38 w 41"/>
                <a:gd name="T65" fmla="*/ 27 h 95"/>
                <a:gd name="T66" fmla="*/ 41 w 41"/>
                <a:gd name="T67" fmla="*/ 27 h 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"/>
                <a:gd name="T103" fmla="*/ 0 h 95"/>
                <a:gd name="T104" fmla="*/ 41 w 41"/>
                <a:gd name="T105" fmla="*/ 95 h 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" h="95">
                  <a:moveTo>
                    <a:pt x="41" y="2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6"/>
                    <a:pt x="4" y="46"/>
                  </a:cubicBezTo>
                  <a:cubicBezTo>
                    <a:pt x="4" y="46"/>
                    <a:pt x="3" y="50"/>
                    <a:pt x="3" y="51"/>
                  </a:cubicBezTo>
                  <a:cubicBezTo>
                    <a:pt x="3" y="51"/>
                    <a:pt x="4" y="56"/>
                    <a:pt x="4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7"/>
                    <a:pt x="4" y="67"/>
                  </a:cubicBezTo>
                  <a:cubicBezTo>
                    <a:pt x="4" y="68"/>
                    <a:pt x="3" y="68"/>
                    <a:pt x="3" y="6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1" y="27"/>
                  </a:cubicBezTo>
                  <a:lnTo>
                    <a:pt x="41" y="22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349"/>
            <p:cNvSpPr>
              <a:spLocks/>
            </p:cNvSpPr>
            <p:nvPr/>
          </p:nvSpPr>
          <p:spPr bwMode="auto">
            <a:xfrm>
              <a:off x="5458446" y="2844993"/>
              <a:ext cx="504546" cy="330729"/>
            </a:xfrm>
            <a:custGeom>
              <a:avLst/>
              <a:gdLst>
                <a:gd name="T0" fmla="*/ 54 w 57"/>
                <a:gd name="T1" fmla="*/ 22 h 37"/>
                <a:gd name="T2" fmla="*/ 56 w 57"/>
                <a:gd name="T3" fmla="*/ 21 h 37"/>
                <a:gd name="T4" fmla="*/ 57 w 57"/>
                <a:gd name="T5" fmla="*/ 16 h 37"/>
                <a:gd name="T6" fmla="*/ 57 w 57"/>
                <a:gd name="T7" fmla="*/ 14 h 37"/>
                <a:gd name="T8" fmla="*/ 52 w 57"/>
                <a:gd name="T9" fmla="*/ 12 h 37"/>
                <a:gd name="T10" fmla="*/ 47 w 57"/>
                <a:gd name="T11" fmla="*/ 9 h 37"/>
                <a:gd name="T12" fmla="*/ 45 w 57"/>
                <a:gd name="T13" fmla="*/ 9 h 37"/>
                <a:gd name="T14" fmla="*/ 42 w 57"/>
                <a:gd name="T15" fmla="*/ 7 h 37"/>
                <a:gd name="T16" fmla="*/ 40 w 57"/>
                <a:gd name="T17" fmla="*/ 4 h 37"/>
                <a:gd name="T18" fmla="*/ 33 w 57"/>
                <a:gd name="T19" fmla="*/ 1 h 37"/>
                <a:gd name="T20" fmla="*/ 31 w 57"/>
                <a:gd name="T21" fmla="*/ 1 h 37"/>
                <a:gd name="T22" fmla="*/ 31 w 57"/>
                <a:gd name="T23" fmla="*/ 0 h 37"/>
                <a:gd name="T24" fmla="*/ 30 w 57"/>
                <a:gd name="T25" fmla="*/ 0 h 37"/>
                <a:gd name="T26" fmla="*/ 28 w 57"/>
                <a:gd name="T27" fmla="*/ 6 h 37"/>
                <a:gd name="T28" fmla="*/ 24 w 57"/>
                <a:gd name="T29" fmla="*/ 5 h 37"/>
                <a:gd name="T30" fmla="*/ 17 w 57"/>
                <a:gd name="T31" fmla="*/ 5 h 37"/>
                <a:gd name="T32" fmla="*/ 11 w 57"/>
                <a:gd name="T33" fmla="*/ 3 h 37"/>
                <a:gd name="T34" fmla="*/ 7 w 57"/>
                <a:gd name="T35" fmla="*/ 3 h 37"/>
                <a:gd name="T36" fmla="*/ 5 w 57"/>
                <a:gd name="T37" fmla="*/ 4 h 37"/>
                <a:gd name="T38" fmla="*/ 6 w 57"/>
                <a:gd name="T39" fmla="*/ 8 h 37"/>
                <a:gd name="T40" fmla="*/ 4 w 57"/>
                <a:gd name="T41" fmla="*/ 10 h 37"/>
                <a:gd name="T42" fmla="*/ 2 w 57"/>
                <a:gd name="T43" fmla="*/ 15 h 37"/>
                <a:gd name="T44" fmla="*/ 0 w 57"/>
                <a:gd name="T45" fmla="*/ 15 h 37"/>
                <a:gd name="T46" fmla="*/ 0 w 57"/>
                <a:gd name="T47" fmla="*/ 18 h 37"/>
                <a:gd name="T48" fmla="*/ 1 w 57"/>
                <a:gd name="T49" fmla="*/ 19 h 37"/>
                <a:gd name="T50" fmla="*/ 2 w 57"/>
                <a:gd name="T51" fmla="*/ 20 h 37"/>
                <a:gd name="T52" fmla="*/ 3 w 57"/>
                <a:gd name="T53" fmla="*/ 21 h 37"/>
                <a:gd name="T54" fmla="*/ 12 w 57"/>
                <a:gd name="T55" fmla="*/ 20 h 37"/>
                <a:gd name="T56" fmla="*/ 18 w 57"/>
                <a:gd name="T57" fmla="*/ 20 h 37"/>
                <a:gd name="T58" fmla="*/ 24 w 57"/>
                <a:gd name="T59" fmla="*/ 24 h 37"/>
                <a:gd name="T60" fmla="*/ 25 w 57"/>
                <a:gd name="T61" fmla="*/ 28 h 37"/>
                <a:gd name="T62" fmla="*/ 22 w 57"/>
                <a:gd name="T63" fmla="*/ 30 h 37"/>
                <a:gd name="T64" fmla="*/ 21 w 57"/>
                <a:gd name="T65" fmla="*/ 33 h 37"/>
                <a:gd name="T66" fmla="*/ 24 w 57"/>
                <a:gd name="T67" fmla="*/ 34 h 37"/>
                <a:gd name="T68" fmla="*/ 25 w 57"/>
                <a:gd name="T69" fmla="*/ 32 h 37"/>
                <a:gd name="T70" fmla="*/ 30 w 57"/>
                <a:gd name="T71" fmla="*/ 29 h 37"/>
                <a:gd name="T72" fmla="*/ 33 w 57"/>
                <a:gd name="T73" fmla="*/ 29 h 37"/>
                <a:gd name="T74" fmla="*/ 36 w 57"/>
                <a:gd name="T75" fmla="*/ 32 h 37"/>
                <a:gd name="T76" fmla="*/ 34 w 57"/>
                <a:gd name="T77" fmla="*/ 34 h 37"/>
                <a:gd name="T78" fmla="*/ 37 w 57"/>
                <a:gd name="T79" fmla="*/ 37 h 37"/>
                <a:gd name="T80" fmla="*/ 45 w 57"/>
                <a:gd name="T81" fmla="*/ 34 h 37"/>
                <a:gd name="T82" fmla="*/ 41 w 57"/>
                <a:gd name="T83" fmla="*/ 31 h 37"/>
                <a:gd name="T84" fmla="*/ 43 w 57"/>
                <a:gd name="T85" fmla="*/ 28 h 37"/>
                <a:gd name="T86" fmla="*/ 50 w 57"/>
                <a:gd name="T87" fmla="*/ 27 h 37"/>
                <a:gd name="T88" fmla="*/ 51 w 57"/>
                <a:gd name="T89" fmla="*/ 25 h 37"/>
                <a:gd name="T90" fmla="*/ 54 w 57"/>
                <a:gd name="T91" fmla="*/ 22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37"/>
                <a:gd name="T140" fmla="*/ 57 w 57"/>
                <a:gd name="T141" fmla="*/ 37 h 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350"/>
            <p:cNvSpPr>
              <a:spLocks/>
            </p:cNvSpPr>
            <p:nvPr/>
          </p:nvSpPr>
          <p:spPr bwMode="auto">
            <a:xfrm>
              <a:off x="5749324" y="2844993"/>
              <a:ext cx="62843" cy="34717"/>
            </a:xfrm>
            <a:custGeom>
              <a:avLst/>
              <a:gdLst>
                <a:gd name="T0" fmla="*/ 36 w 42"/>
                <a:gd name="T1" fmla="*/ 24 h 24"/>
                <a:gd name="T2" fmla="*/ 18 w 42"/>
                <a:gd name="T3" fmla="*/ 0 h 24"/>
                <a:gd name="T4" fmla="*/ 0 w 42"/>
                <a:gd name="T5" fmla="*/ 6 h 24"/>
                <a:gd name="T6" fmla="*/ 42 w 42"/>
                <a:gd name="T7" fmla="*/ 24 h 24"/>
                <a:gd name="T8" fmla="*/ 36 w 42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4"/>
                <a:gd name="T17" fmla="*/ 42 w 4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Freeform 351"/>
            <p:cNvSpPr>
              <a:spLocks/>
            </p:cNvSpPr>
            <p:nvPr/>
          </p:nvSpPr>
          <p:spPr bwMode="auto">
            <a:xfrm>
              <a:off x="5404580" y="3024062"/>
              <a:ext cx="283696" cy="186378"/>
            </a:xfrm>
            <a:custGeom>
              <a:avLst/>
              <a:gdLst>
                <a:gd name="T0" fmla="*/ 28 w 32"/>
                <a:gd name="T1" fmla="*/ 10 h 21"/>
                <a:gd name="T2" fmla="*/ 31 w 32"/>
                <a:gd name="T3" fmla="*/ 8 h 21"/>
                <a:gd name="T4" fmla="*/ 30 w 32"/>
                <a:gd name="T5" fmla="*/ 4 h 21"/>
                <a:gd name="T6" fmla="*/ 24 w 32"/>
                <a:gd name="T7" fmla="*/ 0 h 21"/>
                <a:gd name="T8" fmla="*/ 18 w 32"/>
                <a:gd name="T9" fmla="*/ 0 h 21"/>
                <a:gd name="T10" fmla="*/ 9 w 32"/>
                <a:gd name="T11" fmla="*/ 1 h 21"/>
                <a:gd name="T12" fmla="*/ 8 w 32"/>
                <a:gd name="T13" fmla="*/ 0 h 21"/>
                <a:gd name="T14" fmla="*/ 5 w 32"/>
                <a:gd name="T15" fmla="*/ 5 h 21"/>
                <a:gd name="T16" fmla="*/ 3 w 32"/>
                <a:gd name="T17" fmla="*/ 9 h 21"/>
                <a:gd name="T18" fmla="*/ 0 w 32"/>
                <a:gd name="T19" fmla="*/ 10 h 21"/>
                <a:gd name="T20" fmla="*/ 0 w 32"/>
                <a:gd name="T21" fmla="*/ 10 h 21"/>
                <a:gd name="T22" fmla="*/ 8 w 32"/>
                <a:gd name="T23" fmla="*/ 19 h 21"/>
                <a:gd name="T24" fmla="*/ 10 w 32"/>
                <a:gd name="T25" fmla="*/ 20 h 21"/>
                <a:gd name="T26" fmla="*/ 16 w 32"/>
                <a:gd name="T27" fmla="*/ 20 h 21"/>
                <a:gd name="T28" fmla="*/ 21 w 32"/>
                <a:gd name="T29" fmla="*/ 19 h 21"/>
                <a:gd name="T30" fmla="*/ 27 w 32"/>
                <a:gd name="T31" fmla="*/ 21 h 21"/>
                <a:gd name="T32" fmla="*/ 28 w 32"/>
                <a:gd name="T33" fmla="*/ 15 h 21"/>
                <a:gd name="T34" fmla="*/ 30 w 32"/>
                <a:gd name="T35" fmla="*/ 14 h 21"/>
                <a:gd name="T36" fmla="*/ 27 w 32"/>
                <a:gd name="T37" fmla="*/ 13 h 21"/>
                <a:gd name="T38" fmla="*/ 28 w 32"/>
                <a:gd name="T39" fmla="*/ 1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21"/>
                <a:gd name="T62" fmla="*/ 32 w 32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21">
                  <a:moveTo>
                    <a:pt x="28" y="10"/>
                  </a:moveTo>
                  <a:cubicBezTo>
                    <a:pt x="28" y="10"/>
                    <a:pt x="31" y="9"/>
                    <a:pt x="31" y="8"/>
                  </a:cubicBezTo>
                  <a:cubicBezTo>
                    <a:pt x="32" y="6"/>
                    <a:pt x="30" y="4"/>
                    <a:pt x="3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Freeform 352"/>
            <p:cNvSpPr>
              <a:spLocks/>
            </p:cNvSpPr>
            <p:nvPr/>
          </p:nvSpPr>
          <p:spPr bwMode="auto">
            <a:xfrm>
              <a:off x="5404580" y="3115424"/>
              <a:ext cx="70026" cy="80398"/>
            </a:xfrm>
            <a:custGeom>
              <a:avLst/>
              <a:gdLst>
                <a:gd name="T0" fmla="*/ 42 w 48"/>
                <a:gd name="T1" fmla="*/ 42 h 54"/>
                <a:gd name="T2" fmla="*/ 48 w 48"/>
                <a:gd name="T3" fmla="*/ 54 h 54"/>
                <a:gd name="T4" fmla="*/ 0 w 48"/>
                <a:gd name="T5" fmla="*/ 0 h 54"/>
                <a:gd name="T6" fmla="*/ 12 w 48"/>
                <a:gd name="T7" fmla="*/ 18 h 54"/>
                <a:gd name="T8" fmla="*/ 42 w 48"/>
                <a:gd name="T9" fmla="*/ 4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54"/>
                <a:gd name="T17" fmla="*/ 48 w 4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54">
                  <a:moveTo>
                    <a:pt x="42" y="42"/>
                  </a:moveTo>
                  <a:lnTo>
                    <a:pt x="48" y="5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Freeform 353"/>
            <p:cNvSpPr>
              <a:spLocks/>
            </p:cNvSpPr>
            <p:nvPr/>
          </p:nvSpPr>
          <p:spPr bwMode="auto">
            <a:xfrm>
              <a:off x="5174751" y="2908946"/>
              <a:ext cx="193918" cy="107808"/>
            </a:xfrm>
            <a:custGeom>
              <a:avLst/>
              <a:gdLst>
                <a:gd name="T0" fmla="*/ 10 w 22"/>
                <a:gd name="T1" fmla="*/ 10 h 12"/>
                <a:gd name="T2" fmla="*/ 14 w 22"/>
                <a:gd name="T3" fmla="*/ 11 h 12"/>
                <a:gd name="T4" fmla="*/ 15 w 22"/>
                <a:gd name="T5" fmla="*/ 11 h 12"/>
                <a:gd name="T6" fmla="*/ 15 w 22"/>
                <a:gd name="T7" fmla="*/ 11 h 12"/>
                <a:gd name="T8" fmla="*/ 15 w 22"/>
                <a:gd name="T9" fmla="*/ 12 h 12"/>
                <a:gd name="T10" fmla="*/ 19 w 22"/>
                <a:gd name="T11" fmla="*/ 10 h 12"/>
                <a:gd name="T12" fmla="*/ 20 w 22"/>
                <a:gd name="T13" fmla="*/ 8 h 12"/>
                <a:gd name="T14" fmla="*/ 22 w 22"/>
                <a:gd name="T15" fmla="*/ 6 h 12"/>
                <a:gd name="T16" fmla="*/ 17 w 22"/>
                <a:gd name="T17" fmla="*/ 4 h 12"/>
                <a:gd name="T18" fmla="*/ 13 w 22"/>
                <a:gd name="T19" fmla="*/ 2 h 12"/>
                <a:gd name="T20" fmla="*/ 9 w 22"/>
                <a:gd name="T21" fmla="*/ 0 h 12"/>
                <a:gd name="T22" fmla="*/ 9 w 22"/>
                <a:gd name="T23" fmla="*/ 1 h 12"/>
                <a:gd name="T24" fmla="*/ 7 w 22"/>
                <a:gd name="T25" fmla="*/ 0 h 12"/>
                <a:gd name="T26" fmla="*/ 6 w 22"/>
                <a:gd name="T27" fmla="*/ 1 h 12"/>
                <a:gd name="T28" fmla="*/ 4 w 22"/>
                <a:gd name="T29" fmla="*/ 2 h 12"/>
                <a:gd name="T30" fmla="*/ 2 w 22"/>
                <a:gd name="T31" fmla="*/ 3 h 12"/>
                <a:gd name="T32" fmla="*/ 0 w 22"/>
                <a:gd name="T33" fmla="*/ 4 h 12"/>
                <a:gd name="T34" fmla="*/ 1 w 22"/>
                <a:gd name="T35" fmla="*/ 5 h 12"/>
                <a:gd name="T36" fmla="*/ 3 w 22"/>
                <a:gd name="T37" fmla="*/ 7 h 12"/>
                <a:gd name="T38" fmla="*/ 5 w 22"/>
                <a:gd name="T39" fmla="*/ 10 h 12"/>
                <a:gd name="T40" fmla="*/ 6 w 22"/>
                <a:gd name="T41" fmla="*/ 11 h 12"/>
                <a:gd name="T42" fmla="*/ 6 w 22"/>
                <a:gd name="T43" fmla="*/ 11 h 12"/>
                <a:gd name="T44" fmla="*/ 9 w 22"/>
                <a:gd name="T45" fmla="*/ 11 h 12"/>
                <a:gd name="T46" fmla="*/ 10 w 22"/>
                <a:gd name="T47" fmla="*/ 10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"/>
                <a:gd name="T73" fmla="*/ 0 h 12"/>
                <a:gd name="T74" fmla="*/ 22 w 22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" h="12">
                  <a:moveTo>
                    <a:pt x="10" y="10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Freeform 354"/>
            <p:cNvSpPr>
              <a:spLocks/>
            </p:cNvSpPr>
            <p:nvPr/>
          </p:nvSpPr>
          <p:spPr bwMode="auto">
            <a:xfrm>
              <a:off x="5289665" y="3016754"/>
              <a:ext cx="184940" cy="104152"/>
            </a:xfrm>
            <a:custGeom>
              <a:avLst/>
              <a:gdLst>
                <a:gd name="T0" fmla="*/ 15 w 21"/>
                <a:gd name="T1" fmla="*/ 0 h 12"/>
                <a:gd name="T2" fmla="*/ 13 w 21"/>
                <a:gd name="T3" fmla="*/ 1 h 12"/>
                <a:gd name="T4" fmla="*/ 9 w 21"/>
                <a:gd name="T5" fmla="*/ 2 h 12"/>
                <a:gd name="T6" fmla="*/ 6 w 21"/>
                <a:gd name="T7" fmla="*/ 3 h 12"/>
                <a:gd name="T8" fmla="*/ 4 w 21"/>
                <a:gd name="T9" fmla="*/ 3 h 12"/>
                <a:gd name="T10" fmla="*/ 3 w 21"/>
                <a:gd name="T11" fmla="*/ 2 h 12"/>
                <a:gd name="T12" fmla="*/ 2 w 21"/>
                <a:gd name="T13" fmla="*/ 4 h 12"/>
                <a:gd name="T14" fmla="*/ 1 w 21"/>
                <a:gd name="T15" fmla="*/ 7 h 12"/>
                <a:gd name="T16" fmla="*/ 0 w 21"/>
                <a:gd name="T17" fmla="*/ 7 h 12"/>
                <a:gd name="T18" fmla="*/ 1 w 21"/>
                <a:gd name="T19" fmla="*/ 9 h 12"/>
                <a:gd name="T20" fmla="*/ 4 w 21"/>
                <a:gd name="T21" fmla="*/ 11 h 12"/>
                <a:gd name="T22" fmla="*/ 8 w 21"/>
                <a:gd name="T23" fmla="*/ 12 h 12"/>
                <a:gd name="T24" fmla="*/ 9 w 21"/>
                <a:gd name="T25" fmla="*/ 12 h 12"/>
                <a:gd name="T26" fmla="*/ 13 w 21"/>
                <a:gd name="T27" fmla="*/ 11 h 12"/>
                <a:gd name="T28" fmla="*/ 13 w 21"/>
                <a:gd name="T29" fmla="*/ 11 h 12"/>
                <a:gd name="T30" fmla="*/ 16 w 21"/>
                <a:gd name="T31" fmla="*/ 10 h 12"/>
                <a:gd name="T32" fmla="*/ 18 w 21"/>
                <a:gd name="T33" fmla="*/ 6 h 12"/>
                <a:gd name="T34" fmla="*/ 21 w 21"/>
                <a:gd name="T35" fmla="*/ 1 h 12"/>
                <a:gd name="T36" fmla="*/ 20 w 21"/>
                <a:gd name="T37" fmla="*/ 0 h 12"/>
                <a:gd name="T38" fmla="*/ 18 w 21"/>
                <a:gd name="T39" fmla="*/ 0 h 12"/>
                <a:gd name="T40" fmla="*/ 15 w 21"/>
                <a:gd name="T41" fmla="*/ 0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12"/>
                <a:gd name="T65" fmla="*/ 21 w 21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12">
                  <a:moveTo>
                    <a:pt x="15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7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Freeform 355"/>
            <p:cNvSpPr>
              <a:spLocks/>
            </p:cNvSpPr>
            <p:nvPr/>
          </p:nvSpPr>
          <p:spPr bwMode="auto">
            <a:xfrm>
              <a:off x="5307621" y="2961936"/>
              <a:ext cx="158008" cy="80398"/>
            </a:xfrm>
            <a:custGeom>
              <a:avLst/>
              <a:gdLst>
                <a:gd name="T0" fmla="*/ 66 w 108"/>
                <a:gd name="T1" fmla="*/ 12 h 54"/>
                <a:gd name="T2" fmla="*/ 42 w 108"/>
                <a:gd name="T3" fmla="*/ 0 h 54"/>
                <a:gd name="T4" fmla="*/ 42 w 108"/>
                <a:gd name="T5" fmla="*/ 0 h 54"/>
                <a:gd name="T6" fmla="*/ 30 w 108"/>
                <a:gd name="T7" fmla="*/ 12 h 54"/>
                <a:gd name="T8" fmla="*/ 24 w 108"/>
                <a:gd name="T9" fmla="*/ 24 h 54"/>
                <a:gd name="T10" fmla="*/ 0 w 108"/>
                <a:gd name="T11" fmla="*/ 36 h 54"/>
                <a:gd name="T12" fmla="*/ 6 w 108"/>
                <a:gd name="T13" fmla="*/ 48 h 54"/>
                <a:gd name="T14" fmla="*/ 6 w 108"/>
                <a:gd name="T15" fmla="*/ 48 h 54"/>
                <a:gd name="T16" fmla="*/ 12 w 108"/>
                <a:gd name="T17" fmla="*/ 54 h 54"/>
                <a:gd name="T18" fmla="*/ 24 w 108"/>
                <a:gd name="T19" fmla="*/ 54 h 54"/>
                <a:gd name="T20" fmla="*/ 42 w 108"/>
                <a:gd name="T21" fmla="*/ 48 h 54"/>
                <a:gd name="T22" fmla="*/ 66 w 108"/>
                <a:gd name="T23" fmla="*/ 42 h 54"/>
                <a:gd name="T24" fmla="*/ 78 w 108"/>
                <a:gd name="T25" fmla="*/ 36 h 54"/>
                <a:gd name="T26" fmla="*/ 96 w 108"/>
                <a:gd name="T27" fmla="*/ 36 h 54"/>
                <a:gd name="T28" fmla="*/ 108 w 108"/>
                <a:gd name="T29" fmla="*/ 36 h 54"/>
                <a:gd name="T30" fmla="*/ 102 w 108"/>
                <a:gd name="T31" fmla="*/ 30 h 54"/>
                <a:gd name="T32" fmla="*/ 102 w 108"/>
                <a:gd name="T33" fmla="*/ 12 h 54"/>
                <a:gd name="T34" fmla="*/ 90 w 108"/>
                <a:gd name="T35" fmla="*/ 12 h 54"/>
                <a:gd name="T36" fmla="*/ 66 w 108"/>
                <a:gd name="T37" fmla="*/ 12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54"/>
                <a:gd name="T59" fmla="*/ 108 w 108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54">
                  <a:moveTo>
                    <a:pt x="66" y="12"/>
                  </a:moveTo>
                  <a:lnTo>
                    <a:pt x="42" y="0"/>
                  </a:lnTo>
                  <a:lnTo>
                    <a:pt x="30" y="12"/>
                  </a:lnTo>
                  <a:lnTo>
                    <a:pt x="24" y="24"/>
                  </a:lnTo>
                  <a:lnTo>
                    <a:pt x="0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24" y="54"/>
                  </a:lnTo>
                  <a:lnTo>
                    <a:pt x="42" y="48"/>
                  </a:lnTo>
                  <a:lnTo>
                    <a:pt x="66" y="42"/>
                  </a:lnTo>
                  <a:lnTo>
                    <a:pt x="78" y="36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102" y="12"/>
                  </a:lnTo>
                  <a:lnTo>
                    <a:pt x="90" y="12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 356"/>
            <p:cNvSpPr>
              <a:spLocks/>
            </p:cNvSpPr>
            <p:nvPr/>
          </p:nvSpPr>
          <p:spPr bwMode="auto">
            <a:xfrm>
              <a:off x="5474605" y="3195823"/>
              <a:ext cx="197510" cy="171760"/>
            </a:xfrm>
            <a:custGeom>
              <a:avLst/>
              <a:gdLst>
                <a:gd name="T0" fmla="*/ 48 w 132"/>
                <a:gd name="T1" fmla="*/ 6 h 115"/>
                <a:gd name="T2" fmla="*/ 12 w 132"/>
                <a:gd name="T3" fmla="*/ 6 h 115"/>
                <a:gd name="T4" fmla="*/ 0 w 132"/>
                <a:gd name="T5" fmla="*/ 0 h 115"/>
                <a:gd name="T6" fmla="*/ 0 w 132"/>
                <a:gd name="T7" fmla="*/ 12 h 115"/>
                <a:gd name="T8" fmla="*/ 6 w 132"/>
                <a:gd name="T9" fmla="*/ 30 h 115"/>
                <a:gd name="T10" fmla="*/ 0 w 132"/>
                <a:gd name="T11" fmla="*/ 48 h 115"/>
                <a:gd name="T12" fmla="*/ 6 w 132"/>
                <a:gd name="T13" fmla="*/ 61 h 115"/>
                <a:gd name="T14" fmla="*/ 12 w 132"/>
                <a:gd name="T15" fmla="*/ 73 h 115"/>
                <a:gd name="T16" fmla="*/ 12 w 132"/>
                <a:gd name="T17" fmla="*/ 73 h 115"/>
                <a:gd name="T18" fmla="*/ 48 w 132"/>
                <a:gd name="T19" fmla="*/ 73 h 115"/>
                <a:gd name="T20" fmla="*/ 66 w 132"/>
                <a:gd name="T21" fmla="*/ 73 h 115"/>
                <a:gd name="T22" fmla="*/ 72 w 132"/>
                <a:gd name="T23" fmla="*/ 67 h 115"/>
                <a:gd name="T24" fmla="*/ 72 w 132"/>
                <a:gd name="T25" fmla="*/ 73 h 115"/>
                <a:gd name="T26" fmla="*/ 66 w 132"/>
                <a:gd name="T27" fmla="*/ 85 h 115"/>
                <a:gd name="T28" fmla="*/ 60 w 132"/>
                <a:gd name="T29" fmla="*/ 91 h 115"/>
                <a:gd name="T30" fmla="*/ 66 w 132"/>
                <a:gd name="T31" fmla="*/ 115 h 115"/>
                <a:gd name="T32" fmla="*/ 90 w 132"/>
                <a:gd name="T33" fmla="*/ 97 h 115"/>
                <a:gd name="T34" fmla="*/ 114 w 132"/>
                <a:gd name="T35" fmla="*/ 97 h 115"/>
                <a:gd name="T36" fmla="*/ 126 w 132"/>
                <a:gd name="T37" fmla="*/ 79 h 115"/>
                <a:gd name="T38" fmla="*/ 132 w 132"/>
                <a:gd name="T39" fmla="*/ 79 h 115"/>
                <a:gd name="T40" fmla="*/ 96 w 132"/>
                <a:gd name="T41" fmla="*/ 67 h 115"/>
                <a:gd name="T42" fmla="*/ 90 w 132"/>
                <a:gd name="T43" fmla="*/ 36 h 115"/>
                <a:gd name="T44" fmla="*/ 114 w 132"/>
                <a:gd name="T45" fmla="*/ 12 h 115"/>
                <a:gd name="T46" fmla="*/ 114 w 132"/>
                <a:gd name="T47" fmla="*/ 12 h 115"/>
                <a:gd name="T48" fmla="*/ 78 w 132"/>
                <a:gd name="T49" fmla="*/ 0 h 115"/>
                <a:gd name="T50" fmla="*/ 48 w 132"/>
                <a:gd name="T51" fmla="*/ 6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2"/>
                <a:gd name="T79" fmla="*/ 0 h 115"/>
                <a:gd name="T80" fmla="*/ 132 w 132"/>
                <a:gd name="T81" fmla="*/ 115 h 1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2" h="115">
                  <a:moveTo>
                    <a:pt x="48" y="6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30"/>
                  </a:lnTo>
                  <a:lnTo>
                    <a:pt x="0" y="48"/>
                  </a:lnTo>
                  <a:lnTo>
                    <a:pt x="6" y="61"/>
                  </a:lnTo>
                  <a:lnTo>
                    <a:pt x="12" y="73"/>
                  </a:lnTo>
                  <a:lnTo>
                    <a:pt x="48" y="73"/>
                  </a:lnTo>
                  <a:lnTo>
                    <a:pt x="66" y="73"/>
                  </a:lnTo>
                  <a:lnTo>
                    <a:pt x="72" y="67"/>
                  </a:lnTo>
                  <a:lnTo>
                    <a:pt x="72" y="73"/>
                  </a:lnTo>
                  <a:lnTo>
                    <a:pt x="66" y="85"/>
                  </a:lnTo>
                  <a:lnTo>
                    <a:pt x="60" y="91"/>
                  </a:lnTo>
                  <a:lnTo>
                    <a:pt x="66" y="115"/>
                  </a:lnTo>
                  <a:lnTo>
                    <a:pt x="90" y="97"/>
                  </a:lnTo>
                  <a:lnTo>
                    <a:pt x="114" y="97"/>
                  </a:lnTo>
                  <a:lnTo>
                    <a:pt x="126" y="79"/>
                  </a:lnTo>
                  <a:lnTo>
                    <a:pt x="132" y="79"/>
                  </a:lnTo>
                  <a:lnTo>
                    <a:pt x="96" y="67"/>
                  </a:lnTo>
                  <a:lnTo>
                    <a:pt x="90" y="36"/>
                  </a:lnTo>
                  <a:lnTo>
                    <a:pt x="114" y="12"/>
                  </a:lnTo>
                  <a:lnTo>
                    <a:pt x="7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Freeform 357"/>
            <p:cNvSpPr>
              <a:spLocks/>
            </p:cNvSpPr>
            <p:nvPr/>
          </p:nvSpPr>
          <p:spPr bwMode="auto">
            <a:xfrm>
              <a:off x="5350714" y="3115424"/>
              <a:ext cx="143643" cy="252159"/>
            </a:xfrm>
            <a:custGeom>
              <a:avLst/>
              <a:gdLst>
                <a:gd name="T0" fmla="*/ 9 w 16"/>
                <a:gd name="T1" fmla="*/ 24 h 28"/>
                <a:gd name="T2" fmla="*/ 9 w 16"/>
                <a:gd name="T3" fmla="*/ 23 h 28"/>
                <a:gd name="T4" fmla="*/ 13 w 16"/>
                <a:gd name="T5" fmla="*/ 22 h 28"/>
                <a:gd name="T6" fmla="*/ 16 w 16"/>
                <a:gd name="T7" fmla="*/ 21 h 28"/>
                <a:gd name="T8" fmla="*/ 15 w 16"/>
                <a:gd name="T9" fmla="*/ 19 h 28"/>
                <a:gd name="T10" fmla="*/ 14 w 16"/>
                <a:gd name="T11" fmla="*/ 17 h 28"/>
                <a:gd name="T12" fmla="*/ 15 w 16"/>
                <a:gd name="T13" fmla="*/ 14 h 28"/>
                <a:gd name="T14" fmla="*/ 14 w 16"/>
                <a:gd name="T15" fmla="*/ 11 h 28"/>
                <a:gd name="T16" fmla="*/ 14 w 16"/>
                <a:gd name="T17" fmla="*/ 9 h 28"/>
                <a:gd name="T18" fmla="*/ 13 w 16"/>
                <a:gd name="T19" fmla="*/ 7 h 28"/>
                <a:gd name="T20" fmla="*/ 8 w 16"/>
                <a:gd name="T21" fmla="*/ 3 h 28"/>
                <a:gd name="T22" fmla="*/ 6 w 16"/>
                <a:gd name="T23" fmla="*/ 0 h 28"/>
                <a:gd name="T24" fmla="*/ 2 w 16"/>
                <a:gd name="T25" fmla="*/ 1 h 28"/>
                <a:gd name="T26" fmla="*/ 2 w 16"/>
                <a:gd name="T27" fmla="*/ 2 h 28"/>
                <a:gd name="T28" fmla="*/ 3 w 16"/>
                <a:gd name="T29" fmla="*/ 4 h 28"/>
                <a:gd name="T30" fmla="*/ 3 w 16"/>
                <a:gd name="T31" fmla="*/ 6 h 28"/>
                <a:gd name="T32" fmla="*/ 4 w 16"/>
                <a:gd name="T33" fmla="*/ 9 h 28"/>
                <a:gd name="T34" fmla="*/ 1 w 16"/>
                <a:gd name="T35" fmla="*/ 13 h 28"/>
                <a:gd name="T36" fmla="*/ 0 w 16"/>
                <a:gd name="T37" fmla="*/ 18 h 28"/>
                <a:gd name="T38" fmla="*/ 4 w 16"/>
                <a:gd name="T39" fmla="*/ 21 h 28"/>
                <a:gd name="T40" fmla="*/ 4 w 16"/>
                <a:gd name="T41" fmla="*/ 24 h 28"/>
                <a:gd name="T42" fmla="*/ 6 w 16"/>
                <a:gd name="T43" fmla="*/ 28 h 28"/>
                <a:gd name="T44" fmla="*/ 8 w 16"/>
                <a:gd name="T45" fmla="*/ 26 h 28"/>
                <a:gd name="T46" fmla="*/ 9 w 16"/>
                <a:gd name="T47" fmla="*/ 24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28"/>
                <a:gd name="T74" fmla="*/ 16 w 16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28">
                  <a:moveTo>
                    <a:pt x="9" y="24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9" y="24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 358"/>
            <p:cNvSpPr>
              <a:spLocks/>
            </p:cNvSpPr>
            <p:nvPr/>
          </p:nvSpPr>
          <p:spPr bwMode="auto">
            <a:xfrm>
              <a:off x="5217844" y="3077052"/>
              <a:ext cx="166985" cy="197342"/>
            </a:xfrm>
            <a:custGeom>
              <a:avLst/>
              <a:gdLst>
                <a:gd name="T0" fmla="*/ 19 w 19"/>
                <a:gd name="T1" fmla="*/ 13 h 22"/>
                <a:gd name="T2" fmla="*/ 18 w 19"/>
                <a:gd name="T3" fmla="*/ 10 h 22"/>
                <a:gd name="T4" fmla="*/ 18 w 19"/>
                <a:gd name="T5" fmla="*/ 8 h 22"/>
                <a:gd name="T6" fmla="*/ 17 w 19"/>
                <a:gd name="T7" fmla="*/ 6 h 22"/>
                <a:gd name="T8" fmla="*/ 17 w 19"/>
                <a:gd name="T9" fmla="*/ 5 h 22"/>
                <a:gd name="T10" fmla="*/ 16 w 19"/>
                <a:gd name="T11" fmla="*/ 5 h 22"/>
                <a:gd name="T12" fmla="*/ 12 w 19"/>
                <a:gd name="T13" fmla="*/ 4 h 22"/>
                <a:gd name="T14" fmla="*/ 9 w 19"/>
                <a:gd name="T15" fmla="*/ 2 h 22"/>
                <a:gd name="T16" fmla="*/ 8 w 19"/>
                <a:gd name="T17" fmla="*/ 0 h 22"/>
                <a:gd name="T18" fmla="*/ 5 w 19"/>
                <a:gd name="T19" fmla="*/ 2 h 22"/>
                <a:gd name="T20" fmla="*/ 1 w 19"/>
                <a:gd name="T21" fmla="*/ 2 h 22"/>
                <a:gd name="T22" fmla="*/ 0 w 19"/>
                <a:gd name="T23" fmla="*/ 2 h 22"/>
                <a:gd name="T24" fmla="*/ 0 w 19"/>
                <a:gd name="T25" fmla="*/ 5 h 22"/>
                <a:gd name="T26" fmla="*/ 0 w 19"/>
                <a:gd name="T27" fmla="*/ 7 h 22"/>
                <a:gd name="T28" fmla="*/ 2 w 19"/>
                <a:gd name="T29" fmla="*/ 7 h 22"/>
                <a:gd name="T30" fmla="*/ 6 w 19"/>
                <a:gd name="T31" fmla="*/ 12 h 22"/>
                <a:gd name="T32" fmla="*/ 8 w 19"/>
                <a:gd name="T33" fmla="*/ 17 h 22"/>
                <a:gd name="T34" fmla="*/ 15 w 19"/>
                <a:gd name="T35" fmla="*/ 22 h 22"/>
                <a:gd name="T36" fmla="*/ 16 w 19"/>
                <a:gd name="T37" fmla="*/ 17 h 22"/>
                <a:gd name="T38" fmla="*/ 19 w 19"/>
                <a:gd name="T39" fmla="*/ 13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"/>
                <a:gd name="T61" fmla="*/ 0 h 22"/>
                <a:gd name="T62" fmla="*/ 19 w 19"/>
                <a:gd name="T63" fmla="*/ 22 h 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" h="22">
                  <a:moveTo>
                    <a:pt x="19" y="13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2" y="4"/>
                    <a:pt x="12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17"/>
                    <a:pt x="16" y="17"/>
                    <a:pt x="16" y="17"/>
                  </a:cubicBezTo>
                  <a:lnTo>
                    <a:pt x="19" y="13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359"/>
            <p:cNvSpPr>
              <a:spLocks/>
            </p:cNvSpPr>
            <p:nvPr/>
          </p:nvSpPr>
          <p:spPr bwMode="auto">
            <a:xfrm>
              <a:off x="5395602" y="2700641"/>
              <a:ext cx="87982" cy="54817"/>
            </a:xfrm>
            <a:custGeom>
              <a:avLst/>
              <a:gdLst>
                <a:gd name="T0" fmla="*/ 54 w 60"/>
                <a:gd name="T1" fmla="*/ 36 h 36"/>
                <a:gd name="T2" fmla="*/ 60 w 60"/>
                <a:gd name="T3" fmla="*/ 24 h 36"/>
                <a:gd name="T4" fmla="*/ 54 w 60"/>
                <a:gd name="T5" fmla="*/ 12 h 36"/>
                <a:gd name="T6" fmla="*/ 42 w 60"/>
                <a:gd name="T7" fmla="*/ 6 h 36"/>
                <a:gd name="T8" fmla="*/ 30 w 60"/>
                <a:gd name="T9" fmla="*/ 0 h 36"/>
                <a:gd name="T10" fmla="*/ 18 w 60"/>
                <a:gd name="T11" fmla="*/ 0 h 36"/>
                <a:gd name="T12" fmla="*/ 6 w 60"/>
                <a:gd name="T13" fmla="*/ 12 h 36"/>
                <a:gd name="T14" fmla="*/ 0 w 60"/>
                <a:gd name="T15" fmla="*/ 18 h 36"/>
                <a:gd name="T16" fmla="*/ 12 w 60"/>
                <a:gd name="T17" fmla="*/ 30 h 36"/>
                <a:gd name="T18" fmla="*/ 54 w 60"/>
                <a:gd name="T19" fmla="*/ 3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36"/>
                <a:gd name="T32" fmla="*/ 60 w 60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360"/>
            <p:cNvSpPr>
              <a:spLocks/>
            </p:cNvSpPr>
            <p:nvPr/>
          </p:nvSpPr>
          <p:spPr bwMode="auto">
            <a:xfrm>
              <a:off x="5235799" y="2728050"/>
              <a:ext cx="274717" cy="250331"/>
            </a:xfrm>
            <a:custGeom>
              <a:avLst/>
              <a:gdLst>
                <a:gd name="T0" fmla="*/ 1 w 31"/>
                <a:gd name="T1" fmla="*/ 9 h 28"/>
                <a:gd name="T2" fmla="*/ 1 w 31"/>
                <a:gd name="T3" fmla="*/ 10 h 28"/>
                <a:gd name="T4" fmla="*/ 1 w 31"/>
                <a:gd name="T5" fmla="*/ 13 h 28"/>
                <a:gd name="T6" fmla="*/ 2 w 31"/>
                <a:gd name="T7" fmla="*/ 17 h 28"/>
                <a:gd name="T8" fmla="*/ 2 w 31"/>
                <a:gd name="T9" fmla="*/ 20 h 28"/>
                <a:gd name="T10" fmla="*/ 6 w 31"/>
                <a:gd name="T11" fmla="*/ 22 h 28"/>
                <a:gd name="T12" fmla="*/ 10 w 31"/>
                <a:gd name="T13" fmla="*/ 24 h 28"/>
                <a:gd name="T14" fmla="*/ 15 w 31"/>
                <a:gd name="T15" fmla="*/ 26 h 28"/>
                <a:gd name="T16" fmla="*/ 15 w 31"/>
                <a:gd name="T17" fmla="*/ 26 h 28"/>
                <a:gd name="T18" fmla="*/ 19 w 31"/>
                <a:gd name="T19" fmla="*/ 28 h 28"/>
                <a:gd name="T20" fmla="*/ 23 w 31"/>
                <a:gd name="T21" fmla="*/ 28 h 28"/>
                <a:gd name="T22" fmla="*/ 25 w 31"/>
                <a:gd name="T23" fmla="*/ 28 h 28"/>
                <a:gd name="T24" fmla="*/ 27 w 31"/>
                <a:gd name="T25" fmla="*/ 28 h 28"/>
                <a:gd name="T26" fmla="*/ 29 w 31"/>
                <a:gd name="T27" fmla="*/ 23 h 28"/>
                <a:gd name="T28" fmla="*/ 31 w 31"/>
                <a:gd name="T29" fmla="*/ 21 h 28"/>
                <a:gd name="T30" fmla="*/ 30 w 31"/>
                <a:gd name="T31" fmla="*/ 17 h 28"/>
                <a:gd name="T32" fmla="*/ 30 w 31"/>
                <a:gd name="T33" fmla="*/ 15 h 28"/>
                <a:gd name="T34" fmla="*/ 29 w 31"/>
                <a:gd name="T35" fmla="*/ 12 h 28"/>
                <a:gd name="T36" fmla="*/ 31 w 31"/>
                <a:gd name="T37" fmla="*/ 10 h 28"/>
                <a:gd name="T38" fmla="*/ 30 w 31"/>
                <a:gd name="T39" fmla="*/ 6 h 28"/>
                <a:gd name="T40" fmla="*/ 28 w 31"/>
                <a:gd name="T41" fmla="*/ 3 h 28"/>
                <a:gd name="T42" fmla="*/ 27 w 31"/>
                <a:gd name="T43" fmla="*/ 3 h 28"/>
                <a:gd name="T44" fmla="*/ 20 w 31"/>
                <a:gd name="T45" fmla="*/ 2 h 28"/>
                <a:gd name="T46" fmla="*/ 18 w 31"/>
                <a:gd name="T47" fmla="*/ 0 h 28"/>
                <a:gd name="T48" fmla="*/ 18 w 31"/>
                <a:gd name="T49" fmla="*/ 1 h 28"/>
                <a:gd name="T50" fmla="*/ 15 w 31"/>
                <a:gd name="T51" fmla="*/ 1 h 28"/>
                <a:gd name="T52" fmla="*/ 14 w 31"/>
                <a:gd name="T53" fmla="*/ 0 h 28"/>
                <a:gd name="T54" fmla="*/ 13 w 31"/>
                <a:gd name="T55" fmla="*/ 0 h 28"/>
                <a:gd name="T56" fmla="*/ 5 w 31"/>
                <a:gd name="T57" fmla="*/ 3 h 28"/>
                <a:gd name="T58" fmla="*/ 1 w 31"/>
                <a:gd name="T59" fmla="*/ 5 h 28"/>
                <a:gd name="T60" fmla="*/ 0 w 31"/>
                <a:gd name="T61" fmla="*/ 4 h 28"/>
                <a:gd name="T62" fmla="*/ 0 w 31"/>
                <a:gd name="T63" fmla="*/ 6 h 28"/>
                <a:gd name="T64" fmla="*/ 1 w 31"/>
                <a:gd name="T65" fmla="*/ 9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28"/>
                <a:gd name="T101" fmla="*/ 31 w 31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 361"/>
            <p:cNvSpPr>
              <a:spLocks/>
            </p:cNvSpPr>
            <p:nvPr/>
          </p:nvSpPr>
          <p:spPr bwMode="auto">
            <a:xfrm>
              <a:off x="5013152" y="3051470"/>
              <a:ext cx="123892" cy="69435"/>
            </a:xfrm>
            <a:custGeom>
              <a:avLst/>
              <a:gdLst>
                <a:gd name="T0" fmla="*/ 66 w 84"/>
                <a:gd name="T1" fmla="*/ 12 h 48"/>
                <a:gd name="T2" fmla="*/ 60 w 84"/>
                <a:gd name="T3" fmla="*/ 6 h 48"/>
                <a:gd name="T4" fmla="*/ 48 w 84"/>
                <a:gd name="T5" fmla="*/ 0 h 48"/>
                <a:gd name="T6" fmla="*/ 30 w 84"/>
                <a:gd name="T7" fmla="*/ 6 h 48"/>
                <a:gd name="T8" fmla="*/ 24 w 84"/>
                <a:gd name="T9" fmla="*/ 0 h 48"/>
                <a:gd name="T10" fmla="*/ 24 w 84"/>
                <a:gd name="T11" fmla="*/ 0 h 48"/>
                <a:gd name="T12" fmla="*/ 18 w 84"/>
                <a:gd name="T13" fmla="*/ 6 h 48"/>
                <a:gd name="T14" fmla="*/ 0 w 84"/>
                <a:gd name="T15" fmla="*/ 24 h 48"/>
                <a:gd name="T16" fmla="*/ 0 w 84"/>
                <a:gd name="T17" fmla="*/ 36 h 48"/>
                <a:gd name="T18" fmla="*/ 12 w 84"/>
                <a:gd name="T19" fmla="*/ 36 h 48"/>
                <a:gd name="T20" fmla="*/ 18 w 84"/>
                <a:gd name="T21" fmla="*/ 48 h 48"/>
                <a:gd name="T22" fmla="*/ 18 w 84"/>
                <a:gd name="T23" fmla="*/ 48 h 48"/>
                <a:gd name="T24" fmla="*/ 24 w 84"/>
                <a:gd name="T25" fmla="*/ 48 h 48"/>
                <a:gd name="T26" fmla="*/ 42 w 84"/>
                <a:gd name="T27" fmla="*/ 36 h 48"/>
                <a:gd name="T28" fmla="*/ 48 w 84"/>
                <a:gd name="T29" fmla="*/ 42 h 48"/>
                <a:gd name="T30" fmla="*/ 66 w 84"/>
                <a:gd name="T31" fmla="*/ 36 h 48"/>
                <a:gd name="T32" fmla="*/ 78 w 84"/>
                <a:gd name="T33" fmla="*/ 30 h 48"/>
                <a:gd name="T34" fmla="*/ 84 w 84"/>
                <a:gd name="T35" fmla="*/ 30 h 48"/>
                <a:gd name="T36" fmla="*/ 78 w 84"/>
                <a:gd name="T37" fmla="*/ 24 h 48"/>
                <a:gd name="T38" fmla="*/ 66 w 84"/>
                <a:gd name="T39" fmla="*/ 12 h 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"/>
                <a:gd name="T61" fmla="*/ 0 h 48"/>
                <a:gd name="T62" fmla="*/ 84 w 84"/>
                <a:gd name="T63" fmla="*/ 48 h 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" h="48">
                  <a:moveTo>
                    <a:pt x="66" y="12"/>
                  </a:moveTo>
                  <a:lnTo>
                    <a:pt x="60" y="6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66" y="36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362"/>
            <p:cNvSpPr>
              <a:spLocks/>
            </p:cNvSpPr>
            <p:nvPr/>
          </p:nvSpPr>
          <p:spPr bwMode="auto">
            <a:xfrm>
              <a:off x="5067018" y="2583698"/>
              <a:ext cx="80799" cy="144352"/>
            </a:xfrm>
            <a:custGeom>
              <a:avLst/>
              <a:gdLst>
                <a:gd name="T0" fmla="*/ 6 w 9"/>
                <a:gd name="T1" fmla="*/ 16 h 16"/>
                <a:gd name="T2" fmla="*/ 5 w 9"/>
                <a:gd name="T3" fmla="*/ 13 h 16"/>
                <a:gd name="T4" fmla="*/ 6 w 9"/>
                <a:gd name="T5" fmla="*/ 9 h 16"/>
                <a:gd name="T6" fmla="*/ 8 w 9"/>
                <a:gd name="T7" fmla="*/ 9 h 16"/>
                <a:gd name="T8" fmla="*/ 9 w 9"/>
                <a:gd name="T9" fmla="*/ 7 h 16"/>
                <a:gd name="T10" fmla="*/ 7 w 9"/>
                <a:gd name="T11" fmla="*/ 6 h 16"/>
                <a:gd name="T12" fmla="*/ 7 w 9"/>
                <a:gd name="T13" fmla="*/ 4 h 16"/>
                <a:gd name="T14" fmla="*/ 7 w 9"/>
                <a:gd name="T15" fmla="*/ 0 h 16"/>
                <a:gd name="T16" fmla="*/ 4 w 9"/>
                <a:gd name="T17" fmla="*/ 2 h 16"/>
                <a:gd name="T18" fmla="*/ 1 w 9"/>
                <a:gd name="T19" fmla="*/ 3 h 16"/>
                <a:gd name="T20" fmla="*/ 0 w 9"/>
                <a:gd name="T21" fmla="*/ 7 h 16"/>
                <a:gd name="T22" fmla="*/ 0 w 9"/>
                <a:gd name="T23" fmla="*/ 11 h 16"/>
                <a:gd name="T24" fmla="*/ 2 w 9"/>
                <a:gd name="T25" fmla="*/ 12 h 16"/>
                <a:gd name="T26" fmla="*/ 3 w 9"/>
                <a:gd name="T27" fmla="*/ 16 h 16"/>
                <a:gd name="T28" fmla="*/ 4 w 9"/>
                <a:gd name="T29" fmla="*/ 15 h 16"/>
                <a:gd name="T30" fmla="*/ 6 w 9"/>
                <a:gd name="T31" fmla="*/ 16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6" y="16"/>
                  </a:moveTo>
                  <a:cubicBezTo>
                    <a:pt x="5" y="15"/>
                    <a:pt x="5" y="14"/>
                    <a:pt x="5" y="13"/>
                  </a:cubicBezTo>
                  <a:cubicBezTo>
                    <a:pt x="5" y="11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363"/>
            <p:cNvSpPr>
              <a:spLocks/>
            </p:cNvSpPr>
            <p:nvPr/>
          </p:nvSpPr>
          <p:spPr bwMode="auto">
            <a:xfrm>
              <a:off x="4916193" y="2879710"/>
              <a:ext cx="96959" cy="89535"/>
            </a:xfrm>
            <a:custGeom>
              <a:avLst/>
              <a:gdLst>
                <a:gd name="T0" fmla="*/ 18 w 66"/>
                <a:gd name="T1" fmla="*/ 30 h 60"/>
                <a:gd name="T2" fmla="*/ 24 w 66"/>
                <a:gd name="T3" fmla="*/ 42 h 60"/>
                <a:gd name="T4" fmla="*/ 36 w 66"/>
                <a:gd name="T5" fmla="*/ 48 h 60"/>
                <a:gd name="T6" fmla="*/ 48 w 66"/>
                <a:gd name="T7" fmla="*/ 54 h 60"/>
                <a:gd name="T8" fmla="*/ 54 w 66"/>
                <a:gd name="T9" fmla="*/ 60 h 60"/>
                <a:gd name="T10" fmla="*/ 60 w 66"/>
                <a:gd name="T11" fmla="*/ 48 h 60"/>
                <a:gd name="T12" fmla="*/ 66 w 66"/>
                <a:gd name="T13" fmla="*/ 36 h 60"/>
                <a:gd name="T14" fmla="*/ 60 w 66"/>
                <a:gd name="T15" fmla="*/ 24 h 60"/>
                <a:gd name="T16" fmla="*/ 60 w 66"/>
                <a:gd name="T17" fmla="*/ 24 h 60"/>
                <a:gd name="T18" fmla="*/ 54 w 66"/>
                <a:gd name="T19" fmla="*/ 18 h 60"/>
                <a:gd name="T20" fmla="*/ 48 w 66"/>
                <a:gd name="T21" fmla="*/ 12 h 60"/>
                <a:gd name="T22" fmla="*/ 36 w 66"/>
                <a:gd name="T23" fmla="*/ 6 h 60"/>
                <a:gd name="T24" fmla="*/ 24 w 66"/>
                <a:gd name="T25" fmla="*/ 6 h 60"/>
                <a:gd name="T26" fmla="*/ 18 w 66"/>
                <a:gd name="T27" fmla="*/ 0 h 60"/>
                <a:gd name="T28" fmla="*/ 6 w 66"/>
                <a:gd name="T29" fmla="*/ 6 h 60"/>
                <a:gd name="T30" fmla="*/ 0 w 66"/>
                <a:gd name="T31" fmla="*/ 12 h 60"/>
                <a:gd name="T32" fmla="*/ 6 w 66"/>
                <a:gd name="T33" fmla="*/ 24 h 60"/>
                <a:gd name="T34" fmla="*/ 18 w 66"/>
                <a:gd name="T35" fmla="*/ 30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60"/>
                <a:gd name="T56" fmla="*/ 66 w 66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60">
                  <a:moveTo>
                    <a:pt x="18" y="30"/>
                  </a:moveTo>
                  <a:lnTo>
                    <a:pt x="24" y="42"/>
                  </a:lnTo>
                  <a:lnTo>
                    <a:pt x="36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48"/>
                  </a:lnTo>
                  <a:lnTo>
                    <a:pt x="66" y="36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453"/>
            <p:cNvGrpSpPr>
              <a:grpSpLocks/>
            </p:cNvGrpSpPr>
            <p:nvPr/>
          </p:nvGrpSpPr>
          <p:grpSpPr bwMode="auto">
            <a:xfrm>
              <a:off x="4605564" y="2528880"/>
              <a:ext cx="283696" cy="423919"/>
              <a:chOff x="2201" y="1250"/>
              <a:chExt cx="133" cy="193"/>
            </a:xfrm>
            <a:solidFill>
              <a:srgbClr val="ABD919"/>
            </a:solidFill>
          </p:grpSpPr>
          <p:sp>
            <p:nvSpPr>
              <p:cNvPr id="507" name="Freeform 454"/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6 w 24"/>
                  <a:gd name="T1" fmla="*/ 35 h 47"/>
                  <a:gd name="T2" fmla="*/ 4 w 24"/>
                  <a:gd name="T3" fmla="*/ 33 h 47"/>
                  <a:gd name="T4" fmla="*/ 10 w 24"/>
                  <a:gd name="T5" fmla="*/ 29 h 47"/>
                  <a:gd name="T6" fmla="*/ 9 w 24"/>
                  <a:gd name="T7" fmla="*/ 25 h 47"/>
                  <a:gd name="T8" fmla="*/ 8 w 24"/>
                  <a:gd name="T9" fmla="*/ 22 h 47"/>
                  <a:gd name="T10" fmla="*/ 3 w 24"/>
                  <a:gd name="T11" fmla="*/ 22 h 47"/>
                  <a:gd name="T12" fmla="*/ 4 w 24"/>
                  <a:gd name="T13" fmla="*/ 16 h 47"/>
                  <a:gd name="T14" fmla="*/ 1 w 24"/>
                  <a:gd name="T15" fmla="*/ 18 h 47"/>
                  <a:gd name="T16" fmla="*/ 0 w 24"/>
                  <a:gd name="T17" fmla="*/ 13 h 47"/>
                  <a:gd name="T18" fmla="*/ 0 w 24"/>
                  <a:gd name="T19" fmla="*/ 8 h 47"/>
                  <a:gd name="T20" fmla="*/ 1 w 24"/>
                  <a:gd name="T21" fmla="*/ 4 h 47"/>
                  <a:gd name="T22" fmla="*/ 5 w 24"/>
                  <a:gd name="T23" fmla="*/ 0 h 47"/>
                  <a:gd name="T24" fmla="*/ 8 w 24"/>
                  <a:gd name="T25" fmla="*/ 1 h 47"/>
                  <a:gd name="T26" fmla="*/ 7 w 24"/>
                  <a:gd name="T27" fmla="*/ 6 h 47"/>
                  <a:gd name="T28" fmla="*/ 13 w 24"/>
                  <a:gd name="T29" fmla="*/ 6 h 47"/>
                  <a:gd name="T30" fmla="*/ 11 w 24"/>
                  <a:gd name="T31" fmla="*/ 11 h 47"/>
                  <a:gd name="T32" fmla="*/ 9 w 24"/>
                  <a:gd name="T33" fmla="*/ 15 h 47"/>
                  <a:gd name="T34" fmla="*/ 13 w 24"/>
                  <a:gd name="T35" fmla="*/ 17 h 47"/>
                  <a:gd name="T36" fmla="*/ 17 w 24"/>
                  <a:gd name="T37" fmla="*/ 24 h 47"/>
                  <a:gd name="T38" fmla="*/ 19 w 24"/>
                  <a:gd name="T39" fmla="*/ 29 h 47"/>
                  <a:gd name="T40" fmla="*/ 19 w 24"/>
                  <a:gd name="T41" fmla="*/ 32 h 47"/>
                  <a:gd name="T42" fmla="*/ 23 w 24"/>
                  <a:gd name="T43" fmla="*/ 32 h 47"/>
                  <a:gd name="T44" fmla="*/ 22 w 24"/>
                  <a:gd name="T45" fmla="*/ 39 h 47"/>
                  <a:gd name="T46" fmla="*/ 24 w 24"/>
                  <a:gd name="T47" fmla="*/ 40 h 47"/>
                  <a:gd name="T48" fmla="*/ 17 w 24"/>
                  <a:gd name="T49" fmla="*/ 43 h 47"/>
                  <a:gd name="T50" fmla="*/ 11 w 24"/>
                  <a:gd name="T51" fmla="*/ 44 h 47"/>
                  <a:gd name="T52" fmla="*/ 8 w 24"/>
                  <a:gd name="T53" fmla="*/ 45 h 47"/>
                  <a:gd name="T54" fmla="*/ 4 w 24"/>
                  <a:gd name="T55" fmla="*/ 45 h 47"/>
                  <a:gd name="T56" fmla="*/ 1 w 24"/>
                  <a:gd name="T57" fmla="*/ 46 h 47"/>
                  <a:gd name="T58" fmla="*/ 5 w 24"/>
                  <a:gd name="T59" fmla="*/ 42 h 47"/>
                  <a:gd name="T60" fmla="*/ 6 w 24"/>
                  <a:gd name="T61" fmla="*/ 38 h 47"/>
                  <a:gd name="T62" fmla="*/ 3 w 24"/>
                  <a:gd name="T63" fmla="*/ 37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"/>
                  <a:gd name="T97" fmla="*/ 0 h 47"/>
                  <a:gd name="T98" fmla="*/ 24 w 24"/>
                  <a:gd name="T99" fmla="*/ 47 h 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grpFill/>
              <a:ln w="9525">
                <a:solidFill>
                  <a:srgbClr val="ABD91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455"/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2"/>
                  <a:gd name="T20" fmla="*/ 34 w 3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9525">
                <a:solidFill>
                  <a:srgbClr val="ABD91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5" name="Freeform 457"/>
            <p:cNvSpPr>
              <a:spLocks/>
            </p:cNvSpPr>
            <p:nvPr/>
          </p:nvSpPr>
          <p:spPr bwMode="auto">
            <a:xfrm>
              <a:off x="5216047" y="3078880"/>
              <a:ext cx="77209" cy="54817"/>
            </a:xfrm>
            <a:custGeom>
              <a:avLst/>
              <a:gdLst>
                <a:gd name="T0" fmla="*/ 3 w 44"/>
                <a:gd name="T1" fmla="*/ 33 h 34"/>
                <a:gd name="T2" fmla="*/ 6 w 44"/>
                <a:gd name="T3" fmla="*/ 33 h 34"/>
                <a:gd name="T4" fmla="*/ 9 w 44"/>
                <a:gd name="T5" fmla="*/ 32 h 34"/>
                <a:gd name="T6" fmla="*/ 13 w 44"/>
                <a:gd name="T7" fmla="*/ 33 h 34"/>
                <a:gd name="T8" fmla="*/ 17 w 44"/>
                <a:gd name="T9" fmla="*/ 28 h 34"/>
                <a:gd name="T10" fmla="*/ 20 w 44"/>
                <a:gd name="T11" fmla="*/ 34 h 34"/>
                <a:gd name="T12" fmla="*/ 21 w 44"/>
                <a:gd name="T13" fmla="*/ 32 h 34"/>
                <a:gd name="T14" fmla="*/ 25 w 44"/>
                <a:gd name="T15" fmla="*/ 34 h 34"/>
                <a:gd name="T16" fmla="*/ 27 w 44"/>
                <a:gd name="T17" fmla="*/ 33 h 34"/>
                <a:gd name="T18" fmla="*/ 26 w 44"/>
                <a:gd name="T19" fmla="*/ 30 h 34"/>
                <a:gd name="T20" fmla="*/ 28 w 44"/>
                <a:gd name="T21" fmla="*/ 29 h 34"/>
                <a:gd name="T22" fmla="*/ 26 w 44"/>
                <a:gd name="T23" fmla="*/ 28 h 34"/>
                <a:gd name="T24" fmla="*/ 29 w 44"/>
                <a:gd name="T25" fmla="*/ 25 h 34"/>
                <a:gd name="T26" fmla="*/ 31 w 44"/>
                <a:gd name="T27" fmla="*/ 25 h 34"/>
                <a:gd name="T28" fmla="*/ 32 w 44"/>
                <a:gd name="T29" fmla="*/ 25 h 34"/>
                <a:gd name="T30" fmla="*/ 32 w 44"/>
                <a:gd name="T31" fmla="*/ 20 h 34"/>
                <a:gd name="T32" fmla="*/ 30 w 44"/>
                <a:gd name="T33" fmla="*/ 19 h 34"/>
                <a:gd name="T34" fmla="*/ 31 w 44"/>
                <a:gd name="T35" fmla="*/ 16 h 34"/>
                <a:gd name="T36" fmla="*/ 33 w 44"/>
                <a:gd name="T37" fmla="*/ 16 h 34"/>
                <a:gd name="T38" fmla="*/ 37 w 44"/>
                <a:gd name="T39" fmla="*/ 13 h 34"/>
                <a:gd name="T40" fmla="*/ 38 w 44"/>
                <a:gd name="T41" fmla="*/ 12 h 34"/>
                <a:gd name="T42" fmla="*/ 40 w 44"/>
                <a:gd name="T43" fmla="*/ 13 h 34"/>
                <a:gd name="T44" fmla="*/ 39 w 44"/>
                <a:gd name="T45" fmla="*/ 10 h 34"/>
                <a:gd name="T46" fmla="*/ 41 w 44"/>
                <a:gd name="T47" fmla="*/ 9 h 34"/>
                <a:gd name="T48" fmla="*/ 44 w 44"/>
                <a:gd name="T49" fmla="*/ 11 h 34"/>
                <a:gd name="T50" fmla="*/ 42 w 44"/>
                <a:gd name="T51" fmla="*/ 7 h 34"/>
                <a:gd name="T52" fmla="*/ 41 w 44"/>
                <a:gd name="T53" fmla="*/ 5 h 34"/>
                <a:gd name="T54" fmla="*/ 40 w 44"/>
                <a:gd name="T55" fmla="*/ 2 h 34"/>
                <a:gd name="T56" fmla="*/ 38 w 44"/>
                <a:gd name="T57" fmla="*/ 0 h 34"/>
                <a:gd name="T58" fmla="*/ 36 w 44"/>
                <a:gd name="T59" fmla="*/ 3 h 34"/>
                <a:gd name="T60" fmla="*/ 36 w 44"/>
                <a:gd name="T61" fmla="*/ 6 h 34"/>
                <a:gd name="T62" fmla="*/ 34 w 44"/>
                <a:gd name="T63" fmla="*/ 5 h 34"/>
                <a:gd name="T64" fmla="*/ 33 w 44"/>
                <a:gd name="T65" fmla="*/ 5 h 34"/>
                <a:gd name="T66" fmla="*/ 31 w 44"/>
                <a:gd name="T67" fmla="*/ 6 h 34"/>
                <a:gd name="T68" fmla="*/ 30 w 44"/>
                <a:gd name="T69" fmla="*/ 6 h 34"/>
                <a:gd name="T70" fmla="*/ 29 w 44"/>
                <a:gd name="T71" fmla="*/ 7 h 34"/>
                <a:gd name="T72" fmla="*/ 28 w 44"/>
                <a:gd name="T73" fmla="*/ 7 h 34"/>
                <a:gd name="T74" fmla="*/ 28 w 44"/>
                <a:gd name="T75" fmla="*/ 7 h 34"/>
                <a:gd name="T76" fmla="*/ 25 w 44"/>
                <a:gd name="T77" fmla="*/ 7 h 34"/>
                <a:gd name="T78" fmla="*/ 23 w 44"/>
                <a:gd name="T79" fmla="*/ 7 h 34"/>
                <a:gd name="T80" fmla="*/ 22 w 44"/>
                <a:gd name="T81" fmla="*/ 7 h 34"/>
                <a:gd name="T82" fmla="*/ 21 w 44"/>
                <a:gd name="T83" fmla="*/ 7 h 34"/>
                <a:gd name="T84" fmla="*/ 21 w 44"/>
                <a:gd name="T85" fmla="*/ 7 h 34"/>
                <a:gd name="T86" fmla="*/ 17 w 44"/>
                <a:gd name="T87" fmla="*/ 11 h 34"/>
                <a:gd name="T88" fmla="*/ 16 w 44"/>
                <a:gd name="T89" fmla="*/ 13 h 34"/>
                <a:gd name="T90" fmla="*/ 12 w 44"/>
                <a:gd name="T91" fmla="*/ 11 h 34"/>
                <a:gd name="T92" fmla="*/ 8 w 44"/>
                <a:gd name="T93" fmla="*/ 10 h 34"/>
                <a:gd name="T94" fmla="*/ 5 w 44"/>
                <a:gd name="T95" fmla="*/ 10 h 34"/>
                <a:gd name="T96" fmla="*/ 4 w 44"/>
                <a:gd name="T97" fmla="*/ 11 h 34"/>
                <a:gd name="T98" fmla="*/ 0 w 44"/>
                <a:gd name="T99" fmla="*/ 15 h 34"/>
                <a:gd name="T100" fmla="*/ 1 w 44"/>
                <a:gd name="T101" fmla="*/ 17 h 34"/>
                <a:gd name="T102" fmla="*/ 4 w 44"/>
                <a:gd name="T103" fmla="*/ 17 h 34"/>
                <a:gd name="T104" fmla="*/ 3 w 44"/>
                <a:gd name="T105" fmla="*/ 19 h 34"/>
                <a:gd name="T106" fmla="*/ 1 w 44"/>
                <a:gd name="T107" fmla="*/ 19 h 34"/>
                <a:gd name="T108" fmla="*/ 2 w 44"/>
                <a:gd name="T109" fmla="*/ 21 h 34"/>
                <a:gd name="T110" fmla="*/ 3 w 44"/>
                <a:gd name="T111" fmla="*/ 22 h 34"/>
                <a:gd name="T112" fmla="*/ 2 w 44"/>
                <a:gd name="T113" fmla="*/ 26 h 34"/>
                <a:gd name="T114" fmla="*/ 5 w 44"/>
                <a:gd name="T115" fmla="*/ 29 h 34"/>
                <a:gd name="T116" fmla="*/ 5 w 44"/>
                <a:gd name="T117" fmla="*/ 31 h 34"/>
                <a:gd name="T118" fmla="*/ 3 w 44"/>
                <a:gd name="T119" fmla="*/ 32 h 34"/>
                <a:gd name="T120" fmla="*/ 3 w 44"/>
                <a:gd name="T121" fmla="*/ 33 h 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"/>
                <a:gd name="T184" fmla="*/ 0 h 34"/>
                <a:gd name="T185" fmla="*/ 44 w 44"/>
                <a:gd name="T186" fmla="*/ 34 h 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" h="34">
                  <a:moveTo>
                    <a:pt x="3" y="33"/>
                  </a:moveTo>
                  <a:lnTo>
                    <a:pt x="6" y="33"/>
                  </a:lnTo>
                  <a:lnTo>
                    <a:pt x="9" y="32"/>
                  </a:lnTo>
                  <a:lnTo>
                    <a:pt x="13" y="33"/>
                  </a:lnTo>
                  <a:lnTo>
                    <a:pt x="17" y="28"/>
                  </a:lnTo>
                  <a:lnTo>
                    <a:pt x="20" y="34"/>
                  </a:lnTo>
                  <a:lnTo>
                    <a:pt x="21" y="32"/>
                  </a:lnTo>
                  <a:lnTo>
                    <a:pt x="25" y="34"/>
                  </a:lnTo>
                  <a:lnTo>
                    <a:pt x="27" y="33"/>
                  </a:lnTo>
                  <a:lnTo>
                    <a:pt x="26" y="30"/>
                  </a:lnTo>
                  <a:lnTo>
                    <a:pt x="28" y="29"/>
                  </a:lnTo>
                  <a:lnTo>
                    <a:pt x="26" y="28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39" y="10"/>
                  </a:lnTo>
                  <a:lnTo>
                    <a:pt x="41" y="9"/>
                  </a:lnTo>
                  <a:lnTo>
                    <a:pt x="44" y="11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2" y="11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3" y="32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458"/>
            <p:cNvSpPr>
              <a:spLocks/>
            </p:cNvSpPr>
            <p:nvPr/>
          </p:nvSpPr>
          <p:spPr bwMode="auto">
            <a:xfrm>
              <a:off x="5717004" y="3506453"/>
              <a:ext cx="82595" cy="51163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28"/>
                <a:gd name="T47" fmla="*/ 46 w 46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ABD919"/>
            </a:solidFill>
            <a:ln w="9525">
              <a:solidFill>
                <a:srgbClr val="ABD9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23"/>
          <p:cNvGrpSpPr/>
          <p:nvPr/>
        </p:nvGrpSpPr>
        <p:grpSpPr>
          <a:xfrm>
            <a:off x="6594890" y="2605389"/>
            <a:ext cx="1144052" cy="1144052"/>
            <a:chOff x="8851931" y="1394149"/>
            <a:chExt cx="2160000" cy="2160000"/>
          </a:xfrm>
        </p:grpSpPr>
        <p:sp>
          <p:nvSpPr>
            <p:cNvPr id="443" name="Donut 442"/>
            <p:cNvSpPr/>
            <p:nvPr/>
          </p:nvSpPr>
          <p:spPr bwMode="gray">
            <a:xfrm>
              <a:off x="8851931" y="1394149"/>
              <a:ext cx="2160000" cy="2160000"/>
            </a:xfrm>
            <a:prstGeom prst="donut">
              <a:avLst>
                <a:gd name="adj" fmla="val 3229"/>
              </a:avLst>
            </a:prstGeom>
            <a:solidFill>
              <a:srgbClr val="FF33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44" name="Donut 443"/>
            <p:cNvSpPr/>
            <p:nvPr/>
          </p:nvSpPr>
          <p:spPr bwMode="gray">
            <a:xfrm>
              <a:off x="9058731" y="1600949"/>
              <a:ext cx="1746401" cy="1746401"/>
            </a:xfrm>
            <a:prstGeom prst="donut">
              <a:avLst>
                <a:gd name="adj" fmla="val 3229"/>
              </a:avLst>
            </a:prstGeom>
            <a:solidFill>
              <a:srgbClr val="FF33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45" name="Donut 444"/>
            <p:cNvSpPr/>
            <p:nvPr/>
          </p:nvSpPr>
          <p:spPr bwMode="gray">
            <a:xfrm>
              <a:off x="9245966" y="1788184"/>
              <a:ext cx="1371931" cy="1371931"/>
            </a:xfrm>
            <a:prstGeom prst="donut">
              <a:avLst>
                <a:gd name="adj" fmla="val 3229"/>
              </a:avLst>
            </a:prstGeom>
            <a:solidFill>
              <a:srgbClr val="FF33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46" name="Donut 445"/>
            <p:cNvSpPr/>
            <p:nvPr/>
          </p:nvSpPr>
          <p:spPr bwMode="gray">
            <a:xfrm>
              <a:off x="9413606" y="1955824"/>
              <a:ext cx="1036651" cy="1036651"/>
            </a:xfrm>
            <a:prstGeom prst="donut">
              <a:avLst>
                <a:gd name="adj" fmla="val 3229"/>
              </a:avLst>
            </a:prstGeom>
            <a:solidFill>
              <a:srgbClr val="FF33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47" name="Donut 446"/>
            <p:cNvSpPr/>
            <p:nvPr/>
          </p:nvSpPr>
          <p:spPr bwMode="gray">
            <a:xfrm>
              <a:off x="9574714" y="2116932"/>
              <a:ext cx="714434" cy="714434"/>
            </a:xfrm>
            <a:prstGeom prst="donut">
              <a:avLst>
                <a:gd name="adj" fmla="val 3229"/>
              </a:avLst>
            </a:prstGeom>
            <a:solidFill>
              <a:srgbClr val="FF33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Group 424"/>
          <p:cNvGrpSpPr/>
          <p:nvPr/>
        </p:nvGrpSpPr>
        <p:grpSpPr>
          <a:xfrm>
            <a:off x="7279691" y="3749441"/>
            <a:ext cx="1144052" cy="1144052"/>
            <a:chOff x="8851931" y="1394149"/>
            <a:chExt cx="2160000" cy="2160000"/>
          </a:xfrm>
        </p:grpSpPr>
        <p:sp>
          <p:nvSpPr>
            <p:cNvPr id="438" name="Donut 437"/>
            <p:cNvSpPr/>
            <p:nvPr/>
          </p:nvSpPr>
          <p:spPr bwMode="gray">
            <a:xfrm>
              <a:off x="8851931" y="1394149"/>
              <a:ext cx="2160000" cy="2160000"/>
            </a:xfrm>
            <a:prstGeom prst="donut">
              <a:avLst>
                <a:gd name="adj" fmla="val 3229"/>
              </a:avLst>
            </a:prstGeom>
            <a:solidFill>
              <a:srgbClr val="FF33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39" name="Donut 438"/>
            <p:cNvSpPr/>
            <p:nvPr/>
          </p:nvSpPr>
          <p:spPr bwMode="gray">
            <a:xfrm>
              <a:off x="9058731" y="1600949"/>
              <a:ext cx="1746401" cy="1746401"/>
            </a:xfrm>
            <a:prstGeom prst="donut">
              <a:avLst>
                <a:gd name="adj" fmla="val 3229"/>
              </a:avLst>
            </a:prstGeom>
            <a:solidFill>
              <a:srgbClr val="FF33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40" name="Donut 439"/>
            <p:cNvSpPr/>
            <p:nvPr/>
          </p:nvSpPr>
          <p:spPr bwMode="gray">
            <a:xfrm>
              <a:off x="9245966" y="1788184"/>
              <a:ext cx="1371931" cy="1371931"/>
            </a:xfrm>
            <a:prstGeom prst="donut">
              <a:avLst>
                <a:gd name="adj" fmla="val 3229"/>
              </a:avLst>
            </a:prstGeom>
            <a:solidFill>
              <a:srgbClr val="FF33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41" name="Donut 440"/>
            <p:cNvSpPr/>
            <p:nvPr/>
          </p:nvSpPr>
          <p:spPr bwMode="gray">
            <a:xfrm>
              <a:off x="9413606" y="1955824"/>
              <a:ext cx="1036651" cy="1036651"/>
            </a:xfrm>
            <a:prstGeom prst="donut">
              <a:avLst>
                <a:gd name="adj" fmla="val 3229"/>
              </a:avLst>
            </a:prstGeom>
            <a:solidFill>
              <a:srgbClr val="FF33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42" name="Donut 441"/>
            <p:cNvSpPr/>
            <p:nvPr/>
          </p:nvSpPr>
          <p:spPr bwMode="gray">
            <a:xfrm>
              <a:off x="9574714" y="2116932"/>
              <a:ext cx="714434" cy="714434"/>
            </a:xfrm>
            <a:prstGeom prst="donut">
              <a:avLst>
                <a:gd name="adj" fmla="val 3229"/>
              </a:avLst>
            </a:prstGeom>
            <a:solidFill>
              <a:srgbClr val="FF33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437" name="Left-Right Arrow 436"/>
          <p:cNvSpPr/>
          <p:nvPr/>
        </p:nvSpPr>
        <p:spPr bwMode="gray">
          <a:xfrm rot="3384939">
            <a:off x="6806190" y="3423268"/>
            <a:ext cx="1400049" cy="627435"/>
          </a:xfrm>
          <a:prstGeom prst="leftRightArrow">
            <a:avLst/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endParaRPr lang="en-US" sz="12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6863" y="2399488"/>
            <a:ext cx="37414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800" b="1" dirty="0" smtClean="0">
                <a:latin typeface="Calibri" pitchFamily="34" charset="0"/>
                <a:cs typeface="Calibri" pitchFamily="34" charset="0"/>
              </a:rPr>
              <a:t>Petra Lipnicka</a:t>
            </a: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Chair</a:t>
            </a:r>
            <a:r>
              <a:rPr lang="sk-SK" sz="1800" b="1" dirty="0" err="1" smtClean="0">
                <a:latin typeface="Calibri" pitchFamily="34" charset="0"/>
                <a:cs typeface="Calibri" pitchFamily="34" charset="0"/>
              </a:rPr>
              <a:t>wo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man,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Neulogy</a:t>
            </a: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sk-SK" sz="1800" dirty="0" err="1" smtClean="0">
                <a:latin typeface="Calibri" pitchFamily="34" charset="0"/>
                <a:cs typeface="Calibri" pitchFamily="34" charset="0"/>
              </a:rPr>
              <a:t>Ilkovicova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 2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Bratislava </a:t>
            </a:r>
          </a:p>
          <a:p>
            <a:r>
              <a:rPr lang="sk-SK" sz="1800" dirty="0" smtClean="0">
                <a:latin typeface="Calibri" pitchFamily="34" charset="0"/>
                <a:cs typeface="Calibri" pitchFamily="34" charset="0"/>
              </a:rPr>
              <a:t>841 04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Slovakia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+421 254 414 100</a:t>
            </a:r>
            <a:endParaRPr lang="sk-SK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sk-SK" sz="1800" dirty="0" err="1" smtClean="0">
                <a:latin typeface="Calibri" pitchFamily="34" charset="0"/>
                <a:cs typeface="Calibri" pitchFamily="34" charset="0"/>
                <a:hlinkClick r:id="rId4"/>
              </a:rPr>
              <a:t>lipnicka@neulogy.com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5" name="Rectangle 17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46" name="Rectangle 1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47" name="Rectangle 146"/>
          <p:cNvSpPr/>
          <p:nvPr/>
        </p:nvSpPr>
        <p:spPr bwMode="gray">
          <a:xfrm>
            <a:off x="5859739" y="-1256512"/>
            <a:ext cx="2522171" cy="1550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endParaRPr lang="en-US" sz="12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gray">
          <a:xfrm>
            <a:off x="5626648" y="371654"/>
            <a:ext cx="2755262" cy="1035846"/>
          </a:xfrm>
          <a:prstGeom prst="rect">
            <a:avLst/>
          </a:prstGeom>
          <a:solidFill>
            <a:schemeClr val="bg1">
              <a:alpha val="86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endParaRPr lang="en-US" sz="12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36969"/>
            <a:ext cx="9329738" cy="715963"/>
          </a:xfrm>
        </p:spPr>
        <p:txBody>
          <a:bodyPr/>
          <a:lstStyle/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We welcome offers for cooperation and partnerships</a:t>
            </a:r>
          </a:p>
        </p:txBody>
      </p:sp>
      <p:sp>
        <p:nvSpPr>
          <p:cNvPr id="149" name="Rectangle 148"/>
          <p:cNvSpPr/>
          <p:nvPr/>
        </p:nvSpPr>
        <p:spPr bwMode="gray">
          <a:xfrm>
            <a:off x="4368139" y="6537325"/>
            <a:ext cx="5588216" cy="32067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endParaRPr lang="en-US" sz="12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4" name="Picture 83" descr="C:\Users\Martin\Desktop\Neulogy\Corporate\Marketing and CI\Neulogy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2975" y="7938"/>
            <a:ext cx="1063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79400" y="460375"/>
            <a:ext cx="9329738" cy="715963"/>
          </a:xfrm>
        </p:spPr>
        <p:txBody>
          <a:bodyPr/>
          <a:lstStyle/>
          <a:p>
            <a:r>
              <a:rPr lang="en-US" sz="2500" smtClean="0">
                <a:latin typeface="Calibri"/>
                <a:cs typeface="Calibri"/>
              </a:rPr>
              <a:t>We have been instrumental in Slovakia‘s efforts to build knowledge-based economy</a:t>
            </a:r>
            <a:endParaRPr lang="en-US" sz="1800">
              <a:latin typeface="Calibri"/>
              <a:cs typeface="Calibri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1635483" y="1368102"/>
            <a:ext cx="6857989" cy="4837110"/>
            <a:chOff x="1426475" y="1368102"/>
            <a:chExt cx="6857989" cy="4837110"/>
          </a:xfrm>
        </p:grpSpPr>
        <p:sp>
          <p:nvSpPr>
            <p:cNvPr id="26" name="TextBox 25"/>
            <p:cNvSpPr txBox="1"/>
            <p:nvPr/>
          </p:nvSpPr>
          <p:spPr>
            <a:xfrm>
              <a:off x="1426475" y="5643154"/>
              <a:ext cx="6857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smtClean="0">
                  <a:latin typeface="Calibri" pitchFamily="34" charset="0"/>
                </a:rPr>
                <a:t>2007: Slovakia had declining innovation outputs and  irrelevant results  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035719" y="2338246"/>
              <a:ext cx="5734011" cy="3017521"/>
              <a:chOff x="3169575" y="2338246"/>
              <a:chExt cx="5734011" cy="3017521"/>
            </a:xfrm>
          </p:grpSpPr>
          <p:sp>
            <p:nvSpPr>
              <p:cNvPr id="31" name="Rounded Rectangle 30"/>
              <p:cNvSpPr/>
              <p:nvPr/>
            </p:nvSpPr>
            <p:spPr bwMode="gray">
              <a:xfrm>
                <a:off x="5678710" y="3118160"/>
                <a:ext cx="2179125" cy="66849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algn="ctr" eaLnBrk="0" hangingPunct="0"/>
                <a:endParaRPr lang="en-US" sz="1200" b="1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 bwMode="gray">
              <a:xfrm>
                <a:off x="5123176" y="3898070"/>
                <a:ext cx="3333197" cy="668497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algn="ctr" eaLnBrk="0" hangingPunct="0"/>
                <a:endParaRPr lang="en-US" sz="1200" b="1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 bwMode="gray">
              <a:xfrm>
                <a:off x="4567646" y="4687270"/>
                <a:ext cx="4335940" cy="66849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algn="ctr" eaLnBrk="0" hangingPunct="0"/>
                <a:endParaRPr lang="en-US" sz="1200" b="1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 bwMode="gray">
              <a:xfrm>
                <a:off x="4567646" y="4687270"/>
                <a:ext cx="1002744" cy="66849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algn="ctr" eaLnBrk="0" hangingPunct="0"/>
                <a:endParaRPr lang="en-US" sz="1200" b="1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 bwMode="gray">
              <a:xfrm>
                <a:off x="5678711" y="4677984"/>
                <a:ext cx="1002744" cy="66849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algn="ctr" eaLnBrk="0" hangingPunct="0"/>
                <a:endParaRPr lang="en-US" sz="1200" b="1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 bwMode="gray">
              <a:xfrm>
                <a:off x="6789777" y="4687270"/>
                <a:ext cx="1002744" cy="66849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algn="ctr" eaLnBrk="0" hangingPunct="0"/>
                <a:endParaRPr lang="en-US" sz="1200" b="1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 bwMode="gray">
              <a:xfrm>
                <a:off x="7900842" y="4677984"/>
                <a:ext cx="1002744" cy="66849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algn="ctr" eaLnBrk="0" hangingPunct="0"/>
                <a:endParaRPr lang="en-US" sz="1200" b="1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 bwMode="gray">
              <a:xfrm>
                <a:off x="5123178" y="3898070"/>
                <a:ext cx="1002744" cy="668497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algn="ctr" eaLnBrk="0" hangingPunct="0"/>
                <a:endParaRPr lang="en-US" sz="1200" b="1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gray">
              <a:xfrm>
                <a:off x="6288404" y="3898070"/>
                <a:ext cx="1002744" cy="668497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algn="ctr" eaLnBrk="0" hangingPunct="0"/>
                <a:endParaRPr lang="en-US" sz="1200" b="1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gray">
              <a:xfrm>
                <a:off x="7453630" y="3888784"/>
                <a:ext cx="1002744" cy="668497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algn="ctr" eaLnBrk="0" hangingPunct="0"/>
                <a:endParaRPr lang="en-US" sz="1200" b="1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gray">
              <a:xfrm>
                <a:off x="5681807" y="3118160"/>
                <a:ext cx="1002744" cy="66849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algn="ctr" eaLnBrk="0" hangingPunct="0"/>
                <a:endParaRPr lang="en-US" sz="1200" b="1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gray">
              <a:xfrm>
                <a:off x="6847033" y="3118160"/>
                <a:ext cx="1002744" cy="66849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algn="ctr" eaLnBrk="0" hangingPunct="0"/>
                <a:endParaRPr lang="en-US" sz="1200" b="1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 bwMode="gray">
              <a:xfrm>
                <a:off x="6288403" y="2338246"/>
                <a:ext cx="1002744" cy="66849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algn="ctr" eaLnBrk="0" hangingPunct="0"/>
                <a:endParaRPr lang="en-US" sz="1200" b="1" smtClean="0">
                  <a:latin typeface="Calibri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69575" y="4804837"/>
                <a:ext cx="13778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800" b="1" smtClean="0">
                    <a:latin typeface="Calibri" pitchFamily="34" charset="0"/>
                  </a:rPr>
                  <a:t>2008-2012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579223" y="4015637"/>
                <a:ext cx="1529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800" b="1" smtClean="0">
                    <a:latin typeface="Calibri" pitchFamily="34" charset="0"/>
                  </a:rPr>
                  <a:t>2009-2012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245429" y="3250374"/>
                <a:ext cx="14076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800" b="1" smtClean="0">
                    <a:latin typeface="Calibri" pitchFamily="34" charset="0"/>
                  </a:rPr>
                  <a:t>2011</a:t>
                </a:r>
                <a:r>
                  <a:rPr lang="en-US" sz="1800" b="1" smtClean="0">
                    <a:solidFill>
                      <a:schemeClr val="bg1">
                        <a:lumMod val="75000"/>
                      </a:schemeClr>
                    </a:solidFill>
                    <a:latin typeface="Calibri" pitchFamily="34" charset="0"/>
                  </a:rPr>
                  <a:t>-2015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98571" y="2461174"/>
                <a:ext cx="1360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800" b="1" smtClean="0">
                    <a:solidFill>
                      <a:schemeClr val="bg1">
                        <a:lumMod val="75000"/>
                      </a:schemeClr>
                    </a:solidFill>
                    <a:latin typeface="Calibri" pitchFamily="34" charset="0"/>
                  </a:rPr>
                  <a:t>2015-2020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81897" y="4700333"/>
                <a:ext cx="26778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smtClean="0">
                    <a:solidFill>
                      <a:schemeClr val="bg1"/>
                    </a:solidFill>
                    <a:latin typeface="Calibri" pitchFamily="34" charset="0"/>
                  </a:rPr>
                  <a:t>Centers of </a:t>
                </a:r>
              </a:p>
              <a:p>
                <a:pPr algn="ctr"/>
                <a:r>
                  <a:rPr lang="en-US" sz="1800" b="1" smtClean="0">
                    <a:solidFill>
                      <a:schemeClr val="bg1"/>
                    </a:solidFill>
                    <a:latin typeface="Calibri" pitchFamily="34" charset="0"/>
                  </a:rPr>
                  <a:t>excellence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635705" y="3911133"/>
                <a:ext cx="22221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smtClean="0">
                    <a:solidFill>
                      <a:schemeClr val="bg1"/>
                    </a:solidFill>
                    <a:latin typeface="Calibri" pitchFamily="34" charset="0"/>
                  </a:rPr>
                  <a:t>Industry-academia research centers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681807" y="3118160"/>
                <a:ext cx="22221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smtClean="0">
                    <a:latin typeface="Calibri" pitchFamily="34" charset="0"/>
                  </a:rPr>
                  <a:t>Larger industry- academia consortia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272338" y="2360412"/>
                <a:ext cx="10188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smtClean="0">
                    <a:latin typeface="Calibri" pitchFamily="34" charset="0"/>
                  </a:rPr>
                  <a:t>Science parks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21402869">
              <a:off x="1520730" y="1368102"/>
              <a:ext cx="1344487" cy="4837110"/>
              <a:chOff x="1502442" y="1368102"/>
              <a:chExt cx="1344487" cy="4837110"/>
            </a:xfrm>
          </p:grpSpPr>
          <p:sp>
            <p:nvSpPr>
              <p:cNvPr id="34" name="Up Arrow 33"/>
              <p:cNvSpPr/>
              <p:nvPr/>
            </p:nvSpPr>
            <p:spPr bwMode="gray">
              <a:xfrm rot="2670057">
                <a:off x="1502442" y="1368102"/>
                <a:ext cx="1344487" cy="4837110"/>
              </a:xfrm>
              <a:prstGeom prst="upArrow">
                <a:avLst/>
              </a:prstGeom>
              <a:solidFill>
                <a:schemeClr val="bg1">
                  <a:lumMod val="50000"/>
                  <a:alpha val="12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algn="ctr" eaLnBrk="0" hangingPunct="0"/>
                <a:endParaRPr lang="en-US" sz="1200" b="1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8843880">
                <a:off x="-47754" y="3681193"/>
                <a:ext cx="4340716" cy="2769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marL="216000" indent="-216000" algn="ctr" eaLnBrk="0" hangingPunct="0"/>
                <a:r>
                  <a:rPr lang="en-US" sz="1800" b="1" smtClean="0">
                    <a:latin typeface="Calibri" pitchFamily="34" charset="0"/>
                  </a:rPr>
                  <a:t>Greater industry-academia synergies</a:t>
                </a:r>
              </a:p>
            </p:txBody>
          </p:sp>
        </p:grpSp>
      </p:grpSp>
      <p:sp>
        <p:nvSpPr>
          <p:cNvPr id="145" name="Rectangle 17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46" name="Rectangle 1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38" name="Picture 37" descr="logo_neulogy_dob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660947">
            <a:off x="1019186" y="3305842"/>
            <a:ext cx="1696288" cy="410761"/>
          </a:xfrm>
          <a:prstGeom prst="rect">
            <a:avLst/>
          </a:prstGeom>
        </p:spPr>
      </p:pic>
      <p:pic>
        <p:nvPicPr>
          <p:cNvPr id="35" name="Picture 34" descr="C:\Users\Martin\Desktop\Neulogy\Corporate\Marketing and CI\Neulogy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2975" y="7938"/>
            <a:ext cx="1063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23906"/>
            <a:ext cx="9329738" cy="715963"/>
          </a:xfrm>
        </p:spPr>
        <p:txBody>
          <a:bodyPr/>
          <a:lstStyle/>
          <a:p>
            <a:r>
              <a:rPr lang="en-US" sz="2500" smtClean="0">
                <a:latin typeface="Calibri" pitchFamily="34" charset="0"/>
                <a:cs typeface="Calibri" pitchFamily="34" charset="0"/>
              </a:rPr>
              <a:t>We have a large network of top scientists and universities</a:t>
            </a:r>
            <a:endParaRPr lang="en-US" sz="25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17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" name="Rectangle 1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79400" y="1384661"/>
            <a:ext cx="5625011" cy="4796884"/>
            <a:chOff x="279400" y="1658984"/>
            <a:chExt cx="5625011" cy="4796884"/>
          </a:xfrm>
        </p:grpSpPr>
        <p:sp>
          <p:nvSpPr>
            <p:cNvPr id="23" name="Rectangle 22"/>
            <p:cNvSpPr/>
            <p:nvPr/>
          </p:nvSpPr>
          <p:spPr bwMode="gray">
            <a:xfrm>
              <a:off x="279400" y="1658984"/>
              <a:ext cx="5625011" cy="4796884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ABD919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53143" y="2030247"/>
              <a:ext cx="5136482" cy="4425621"/>
              <a:chOff x="653143" y="2030247"/>
              <a:chExt cx="5136482" cy="442562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53143" y="2061490"/>
                <a:ext cx="5136482" cy="4394378"/>
                <a:chOff x="470263" y="2142947"/>
                <a:chExt cx="5136482" cy="4394378"/>
              </a:xfrm>
            </p:grpSpPr>
            <p:pic>
              <p:nvPicPr>
                <p:cNvPr id="60422" name="Picture 6" descr="http://www.vse.sk/wps/PA_1_EMLKAB1A00E440ISIH6LI70040/content/vse.C3300.H/img/Logo_TUKE.gif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86628" y="3088273"/>
                  <a:ext cx="1759958" cy="17599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428" name="Picture 12" descr="http://www.unipo.sk/images/cresized/LOGA_SF/LOGA_OPV/Logo_Centra_excelentnosti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223406" y="3240982"/>
                  <a:ext cx="1598172" cy="159817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420" name="Picture 4" descr="http://www.uniba.sk/fileadmin/user_upload/editors/subory/moja/obrazky/logo_uk_web_back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70263" y="4809360"/>
                  <a:ext cx="1632857" cy="1653353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426" name="Picture 10" descr="http://www.zu-zel.sk/img/ineLogo/zu_logo_transp.gif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103121" y="4773839"/>
                  <a:ext cx="1763486" cy="176348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430" name="Picture 14" descr="http://www.slovakia.culturalprofiles.net/Media/34_-973_50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933995" y="2142947"/>
                  <a:ext cx="2338251" cy="1063905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418" name="Picture 2" descr="http://www.snem.sav.sk/old/logo.gif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869206" y="4702754"/>
                  <a:ext cx="1737539" cy="1759959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60432" name="Picture 16" descr="http://www.kvt.sjf.stuba.sk/logo_stu_02_blk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391578" y="2030247"/>
                <a:ext cx="1410792" cy="11756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1" name="TextBox 20"/>
          <p:cNvSpPr txBox="1"/>
          <p:nvPr/>
        </p:nvSpPr>
        <p:spPr>
          <a:xfrm>
            <a:off x="287338" y="1390702"/>
            <a:ext cx="5617073" cy="369332"/>
          </a:xfrm>
          <a:prstGeom prst="rect">
            <a:avLst/>
          </a:prstGeom>
          <a:solidFill>
            <a:srgbClr val="ABD9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Sample of our closest long-term university clients</a:t>
            </a:r>
          </a:p>
        </p:txBody>
      </p:sp>
      <p:sp>
        <p:nvSpPr>
          <p:cNvPr id="26" name="Pentagon 25"/>
          <p:cNvSpPr/>
          <p:nvPr/>
        </p:nvSpPr>
        <p:spPr bwMode="gray">
          <a:xfrm flipH="1">
            <a:off x="5447204" y="1390702"/>
            <a:ext cx="3757405" cy="4790843"/>
          </a:xfrm>
          <a:prstGeom prst="homePlate">
            <a:avLst/>
          </a:prstGeom>
          <a:solidFill>
            <a:schemeClr val="bg1"/>
          </a:solidFill>
          <a:ln w="19050" algn="ctr">
            <a:solidFill>
              <a:srgbClr val="ABD919"/>
            </a:solidFill>
            <a:prstDash val="dash"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endParaRPr lang="en-US" sz="12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10" descr="logo_neulogy_dobr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95463" y="1430273"/>
            <a:ext cx="1696288" cy="41076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080070" y="1972489"/>
            <a:ext cx="21245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Helped secure over </a:t>
            </a:r>
            <a:r>
              <a:rPr lang="en-US" sz="1800" b="1" dirty="0" smtClean="0">
                <a:latin typeface="Calibri"/>
                <a:cs typeface="Calibri"/>
              </a:rPr>
              <a:t>€250 million in funding </a:t>
            </a:r>
            <a:r>
              <a:rPr lang="en-US" sz="1800" dirty="0" smtClean="0">
                <a:latin typeface="Calibri"/>
                <a:cs typeface="Calibri"/>
              </a:rPr>
              <a:t>(excluding investments into new buildings)</a:t>
            </a:r>
            <a:r>
              <a:rPr lang="en-US" sz="1800" dirty="0" smtClean="0">
                <a:latin typeface="Calibri" pitchFamily="34" charset="0"/>
              </a:rPr>
              <a:t> </a:t>
            </a:r>
          </a:p>
          <a:p>
            <a:pPr marL="252000" indent="-25200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Worked with top scientists to </a:t>
            </a:r>
            <a:r>
              <a:rPr lang="en-US" sz="1800" b="1" dirty="0" smtClean="0">
                <a:latin typeface="Calibri" pitchFamily="34" charset="0"/>
              </a:rPr>
              <a:t>design</a:t>
            </a:r>
            <a:r>
              <a:rPr lang="en-US" sz="1800" dirty="0" smtClean="0">
                <a:latin typeface="Calibri" pitchFamily="34" charset="0"/>
              </a:rPr>
              <a:t> centers of excellence, </a:t>
            </a:r>
            <a:r>
              <a:rPr lang="en-US" sz="1800" dirty="0" err="1" smtClean="0">
                <a:latin typeface="Calibri" pitchFamily="34" charset="0"/>
              </a:rPr>
              <a:t>indus</a:t>
            </a:r>
            <a:r>
              <a:rPr lang="sk-SK" sz="1800" dirty="0" smtClean="0">
                <a:latin typeface="Calibri" pitchFamily="34" charset="0"/>
              </a:rPr>
              <a:t>-</a:t>
            </a:r>
            <a:r>
              <a:rPr lang="en-US" sz="1800" dirty="0" smtClean="0">
                <a:latin typeface="Calibri" pitchFamily="34" charset="0"/>
              </a:rPr>
              <a:t>try-</a:t>
            </a:r>
            <a:r>
              <a:rPr lang="sk-SK" sz="1800" dirty="0" err="1" smtClean="0">
                <a:latin typeface="Calibri" pitchFamily="34" charset="0"/>
              </a:rPr>
              <a:t>academia</a:t>
            </a:r>
            <a:r>
              <a:rPr lang="sk-SK" sz="1800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cooperation consortia and technology transfer offices</a:t>
            </a:r>
          </a:p>
        </p:txBody>
      </p:sp>
      <p:pic>
        <p:nvPicPr>
          <p:cNvPr id="22" name="Picture 21" descr="C:\Users\Martin\Desktop\Neulogy\Corporate\Marketing and CI\Neulogy 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62975" y="7938"/>
            <a:ext cx="1063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23906"/>
            <a:ext cx="9329738" cy="715963"/>
          </a:xfrm>
        </p:spPr>
        <p:txBody>
          <a:bodyPr/>
          <a:lstStyle/>
          <a:p>
            <a:r>
              <a:rPr lang="en-US" sz="2500" smtClean="0">
                <a:latin typeface="Calibri" pitchFamily="34" charset="0"/>
                <a:cs typeface="Calibri" pitchFamily="34" charset="0"/>
              </a:rPr>
              <a:t>Our consulting projects aim to build and strenghten R&amp;D ecosystems for the long-term</a:t>
            </a:r>
            <a:endParaRPr lang="en-US" sz="25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17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" name="Rectangle 1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0" name="Up Arrow 19"/>
          <p:cNvSpPr/>
          <p:nvPr/>
        </p:nvSpPr>
        <p:spPr bwMode="gray">
          <a:xfrm rot="5400000">
            <a:off x="2263269" y="-187735"/>
            <a:ext cx="3013920" cy="7540460"/>
          </a:xfrm>
          <a:prstGeom prst="upArrow">
            <a:avLst/>
          </a:prstGeom>
          <a:solidFill>
            <a:schemeClr val="bg2">
              <a:lumMod val="75000"/>
              <a:alpha val="56000"/>
            </a:schemeClr>
          </a:solidFill>
          <a:ln w="9525" algn="ctr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endParaRPr lang="en-US" sz="12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2" name="Group 14"/>
          <p:cNvGrpSpPr/>
          <p:nvPr/>
        </p:nvGrpSpPr>
        <p:grpSpPr>
          <a:xfrm>
            <a:off x="279400" y="1869056"/>
            <a:ext cx="3555342" cy="3118212"/>
            <a:chOff x="483333" y="2220685"/>
            <a:chExt cx="3555342" cy="3118212"/>
          </a:xfrm>
        </p:grpSpPr>
        <p:sp>
          <p:nvSpPr>
            <p:cNvPr id="24" name="Oval 23"/>
            <p:cNvSpPr/>
            <p:nvPr/>
          </p:nvSpPr>
          <p:spPr bwMode="gray">
            <a:xfrm>
              <a:off x="1295107" y="2220685"/>
              <a:ext cx="2034000" cy="2034000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25059" y="2599639"/>
              <a:ext cx="11487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smtClean="0">
                  <a:latin typeface="Calibri" pitchFamily="34" charset="0"/>
                  <a:cs typeface="Calibri" pitchFamily="34" charset="0"/>
                </a:rPr>
                <a:t>World-class research</a:t>
              </a:r>
              <a:endParaRPr lang="en-US" sz="16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gray">
            <a:xfrm>
              <a:off x="483333" y="3304897"/>
              <a:ext cx="2034000" cy="2034000"/>
            </a:xfrm>
            <a:prstGeom prst="ellipse">
              <a:avLst/>
            </a:prstGeom>
            <a:solidFill>
              <a:srgbClr val="ABD919">
                <a:alpha val="50000"/>
              </a:srgb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2299" y="3972452"/>
              <a:ext cx="13007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smtClean="0">
                  <a:latin typeface="Calibri" pitchFamily="34" charset="0"/>
                  <a:cs typeface="Calibri" pitchFamily="34" charset="0"/>
                </a:rPr>
                <a:t>Current research capabilities</a:t>
              </a:r>
              <a:endParaRPr lang="en-US" sz="16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gray">
            <a:xfrm>
              <a:off x="2004675" y="3304897"/>
              <a:ext cx="2034000" cy="2034000"/>
            </a:xfrm>
            <a:prstGeom prst="ellipse">
              <a:avLst/>
            </a:prstGeom>
            <a:solidFill>
              <a:srgbClr val="CC66FF">
                <a:alpha val="50000"/>
              </a:srgb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74664" y="4060264"/>
              <a:ext cx="121633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smtClean="0">
                  <a:latin typeface="Calibri" pitchFamily="34" charset="0"/>
                  <a:cs typeface="Calibri" pitchFamily="34" charset="0"/>
                </a:rPr>
                <a:t>Industry needs</a:t>
              </a:r>
              <a:endParaRPr lang="en-US" sz="1600" b="1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894510" y="2234947"/>
            <a:ext cx="2536440" cy="2360564"/>
            <a:chOff x="5782499" y="2621279"/>
            <a:chExt cx="2536440" cy="2360564"/>
          </a:xfrm>
        </p:grpSpPr>
        <p:sp>
          <p:nvSpPr>
            <p:cNvPr id="33" name="Oval 32"/>
            <p:cNvSpPr/>
            <p:nvPr/>
          </p:nvSpPr>
          <p:spPr bwMode="gray">
            <a:xfrm>
              <a:off x="6019507" y="2621279"/>
              <a:ext cx="2034000" cy="2034000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gray">
            <a:xfrm>
              <a:off x="5782499" y="2908656"/>
              <a:ext cx="2034000" cy="2034000"/>
            </a:xfrm>
            <a:prstGeom prst="ellipse">
              <a:avLst/>
            </a:prstGeom>
            <a:solidFill>
              <a:srgbClr val="ABD919">
                <a:alpha val="50000"/>
              </a:srgb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gray">
            <a:xfrm>
              <a:off x="6284939" y="2947843"/>
              <a:ext cx="2034000" cy="2034000"/>
            </a:xfrm>
            <a:prstGeom prst="ellipse">
              <a:avLst/>
            </a:prstGeom>
            <a:solidFill>
              <a:srgbClr val="CC66FF">
                <a:alpha val="50000"/>
              </a:srgb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28448" y="3329285"/>
              <a:ext cx="12953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Marketable cutting edge research</a:t>
              </a:r>
              <a:endPara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7" name="Picture 36" descr="C:\Users\Martin\Desktop\Neulogy\Corporate\Marketing and CI\Neulogy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2975" y="7938"/>
            <a:ext cx="1063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070975" y="6572250"/>
            <a:ext cx="536575" cy="1841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AEA564-DAF9-4B7A-8315-08459E48F7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62422" y="508000"/>
            <a:ext cx="8921750" cy="502623"/>
          </a:xfrm>
        </p:spPr>
        <p:txBody>
          <a:bodyPr/>
          <a:lstStyle/>
          <a:p>
            <a:r>
              <a:rPr lang="en-US" sz="1800" dirty="0" smtClean="0">
                <a:latin typeface="Calibri" pitchFamily="34" charset="0"/>
              </a:rPr>
              <a:t>We have extensive experience in the design and implementation of R&amp;D and commercialization activities in Eastern Europe</a:t>
            </a:r>
          </a:p>
        </p:txBody>
      </p:sp>
      <p:pic>
        <p:nvPicPr>
          <p:cNvPr id="54" name="Picture 3" descr="C:\Users\Martin\Desktop\Neulogy\Corporate\Marketing and CI\Neulogy 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4088" y="7938"/>
            <a:ext cx="1063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410305" y="1058551"/>
            <a:ext cx="8999235" cy="5347151"/>
            <a:chOff x="410305" y="1010623"/>
            <a:chExt cx="8999235" cy="5347151"/>
          </a:xfrm>
        </p:grpSpPr>
        <p:sp>
          <p:nvSpPr>
            <p:cNvPr id="42" name="Pentagon 41"/>
            <p:cNvSpPr/>
            <p:nvPr/>
          </p:nvSpPr>
          <p:spPr bwMode="gray">
            <a:xfrm rot="5400000">
              <a:off x="6140575" y="1710365"/>
              <a:ext cx="3640094" cy="2897834"/>
            </a:xfrm>
            <a:prstGeom prst="homePlate">
              <a:avLst>
                <a:gd name="adj" fmla="val 0"/>
              </a:avLst>
            </a:prstGeom>
            <a:solidFill>
              <a:srgbClr val="3F601A">
                <a:alpha val="28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8" name="Pentagon 37"/>
            <p:cNvSpPr/>
            <p:nvPr/>
          </p:nvSpPr>
          <p:spPr bwMode="gray">
            <a:xfrm rot="5400000">
              <a:off x="3165933" y="1710365"/>
              <a:ext cx="3640094" cy="2897834"/>
            </a:xfrm>
            <a:prstGeom prst="homePlate">
              <a:avLst>
                <a:gd name="adj" fmla="val 0"/>
              </a:avLst>
            </a:prstGeom>
            <a:solidFill>
              <a:srgbClr val="3F601A">
                <a:alpha val="28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7" name="Pentagon 36"/>
            <p:cNvSpPr/>
            <p:nvPr/>
          </p:nvSpPr>
          <p:spPr bwMode="gray">
            <a:xfrm rot="5400000">
              <a:off x="191291" y="1710365"/>
              <a:ext cx="3640093" cy="2897834"/>
            </a:xfrm>
            <a:prstGeom prst="homePlate">
              <a:avLst>
                <a:gd name="adj" fmla="val 0"/>
              </a:avLst>
            </a:prstGeom>
            <a:solidFill>
              <a:srgbClr val="3F601A">
                <a:alpha val="28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" name="Pentagon 14"/>
            <p:cNvSpPr/>
            <p:nvPr/>
          </p:nvSpPr>
          <p:spPr bwMode="gray">
            <a:xfrm rot="5400000">
              <a:off x="1660905" y="64794"/>
              <a:ext cx="689215" cy="2886183"/>
            </a:xfrm>
            <a:prstGeom prst="homePlate">
              <a:avLst/>
            </a:prstGeom>
            <a:solidFill>
              <a:srgbClr val="3F60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6" name="Pentagon 15"/>
            <p:cNvSpPr/>
            <p:nvPr/>
          </p:nvSpPr>
          <p:spPr bwMode="gray">
            <a:xfrm rot="5400000">
              <a:off x="4635547" y="64794"/>
              <a:ext cx="689215" cy="2886183"/>
            </a:xfrm>
            <a:prstGeom prst="homePlate">
              <a:avLst/>
            </a:prstGeom>
            <a:solidFill>
              <a:srgbClr val="3F60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" name="Pentagon 16"/>
            <p:cNvSpPr/>
            <p:nvPr/>
          </p:nvSpPr>
          <p:spPr bwMode="gray">
            <a:xfrm rot="5400000">
              <a:off x="7610189" y="64794"/>
              <a:ext cx="689215" cy="2886183"/>
            </a:xfrm>
            <a:prstGeom prst="homePlate">
              <a:avLst/>
            </a:prstGeom>
            <a:solidFill>
              <a:srgbClr val="3F60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410305" y="1010623"/>
              <a:ext cx="350837" cy="32861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algn="ctr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0" name="Oval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3384946" y="1010623"/>
              <a:ext cx="350837" cy="32861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algn="ctr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1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6359588" y="1010623"/>
              <a:ext cx="350837" cy="32861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algn="ctr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1142" y="1116674"/>
              <a:ext cx="2621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</a:rPr>
                <a:t>Comprehensive 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</a:rPr>
                <a:t>R&amp;D infrastructure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00830" y="1116674"/>
              <a:ext cx="2621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  <a:latin typeface="Calibri" pitchFamily="34" charset="0"/>
                </a:rPr>
                <a:t>Design and management of effective technology commercialization systems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10425" y="1116674"/>
              <a:ext cx="2621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  <a:latin typeface="Calibri" pitchFamily="34" charset="0"/>
                </a:rPr>
                <a:t>Technology investment bridge between Russia and Silicon Valley</a:t>
              </a:r>
            </a:p>
          </p:txBody>
        </p:sp>
        <p:sp>
          <p:nvSpPr>
            <p:cNvPr id="27" name="Pentagon 26"/>
            <p:cNvSpPr/>
            <p:nvPr/>
          </p:nvSpPr>
          <p:spPr bwMode="gray">
            <a:xfrm rot="5400000">
              <a:off x="4373980" y="1322215"/>
              <a:ext cx="1224000" cy="8847118"/>
            </a:xfrm>
            <a:prstGeom prst="homePlate">
              <a:avLst>
                <a:gd name="adj" fmla="val 0"/>
              </a:avLst>
            </a:prstGeom>
            <a:solidFill>
              <a:srgbClr val="3F601A">
                <a:alpha val="28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endParaRPr lang="en-US" sz="12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7470" y="4922764"/>
              <a:ext cx="1371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Calibri" pitchFamily="34" charset="0"/>
                </a:rPr>
                <a:t>Other credentials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2419" y="2651930"/>
              <a:ext cx="2897835" cy="2277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880" indent="-182880">
                <a:spcAft>
                  <a:spcPts val="600"/>
                </a:spcAft>
                <a:buFont typeface="Arial"/>
                <a:buChar char="•"/>
              </a:pPr>
              <a:r>
                <a:rPr lang="en-US" sz="1200" dirty="0" smtClean="0">
                  <a:latin typeface="Calibri" pitchFamily="34" charset="0"/>
                </a:rPr>
                <a:t>Recent authorship of EBRD study on Science and Technology Parks (</a:t>
              </a:r>
              <a:r>
                <a:rPr lang="en-US" sz="1200" dirty="0" err="1" smtClean="0">
                  <a:latin typeface="Calibri" pitchFamily="34" charset="0"/>
                </a:rPr>
                <a:t>STPs</a:t>
              </a:r>
              <a:r>
                <a:rPr lang="en-US" sz="1200" dirty="0" smtClean="0">
                  <a:latin typeface="Calibri" pitchFamily="34" charset="0"/>
                </a:rPr>
                <a:t>) in Russia, gathering extensive contacts among key stakeholders</a:t>
              </a:r>
            </a:p>
            <a:p>
              <a:pPr marL="182880" indent="-182880">
                <a:spcAft>
                  <a:spcPts val="600"/>
                </a:spcAft>
                <a:buFont typeface="Arial"/>
                <a:buChar char="•"/>
              </a:pPr>
              <a:r>
                <a:rPr lang="en-US" sz="1200" dirty="0" smtClean="0">
                  <a:latin typeface="Calibri"/>
                  <a:cs typeface="Calibri"/>
                </a:rPr>
                <a:t>Designers of and successful funding seekers of around €200 million for academic-business research centers and science and technology parks</a:t>
              </a:r>
            </a:p>
            <a:p>
              <a:pPr marL="182880" indent="-182880">
                <a:spcAft>
                  <a:spcPts val="600"/>
                </a:spcAft>
                <a:buFont typeface="Arial"/>
                <a:buChar char="•"/>
              </a:pPr>
              <a:r>
                <a:rPr lang="en-US" sz="1200" dirty="0" smtClean="0">
                  <a:latin typeface="Calibri"/>
                  <a:cs typeface="Calibri"/>
                </a:rPr>
                <a:t>Executive experience as chief architects of Slovakia’s national knowledge-economy reforms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23356" y="2651930"/>
              <a:ext cx="2886183" cy="2015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880" indent="-182880">
                <a:spcAft>
                  <a:spcPts val="600"/>
                </a:spcAft>
                <a:buFont typeface="Arial"/>
                <a:buChar char="•"/>
              </a:pPr>
              <a:r>
                <a:rPr lang="en-US" sz="1200" dirty="0" smtClean="0">
                  <a:latin typeface="Calibri" pitchFamily="34" charset="0"/>
                </a:rPr>
                <a:t>Office in Silicon Valley with extensive contacts among the VC community, including Russian-oriented VCs</a:t>
              </a:r>
            </a:p>
            <a:p>
              <a:pPr marL="182880" indent="-182880">
                <a:spcAft>
                  <a:spcPts val="600"/>
                </a:spcAft>
                <a:buFont typeface="Arial"/>
                <a:buChar char="•"/>
              </a:pPr>
              <a:r>
                <a:rPr lang="en-US" sz="1200" dirty="0" err="1" smtClean="0">
                  <a:latin typeface="Calibri" pitchFamily="34" charset="0"/>
                </a:rPr>
                <a:t>Neulogy’s</a:t>
              </a:r>
              <a:r>
                <a:rPr lang="en-US" sz="1200" dirty="0" smtClean="0">
                  <a:latin typeface="Calibri" pitchFamily="34" charset="0"/>
                </a:rPr>
                <a:t> model based on separating startups and spin-offs into a product development group that stays in Eastern Europe and a business development group that takes advantage of the inspiring experience of a Silicon Valley incubator 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2422" y="5133774"/>
              <a:ext cx="4286395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880" indent="-182880">
                <a:spcAft>
                  <a:spcPts val="600"/>
                </a:spcAft>
                <a:buFont typeface="Arial"/>
                <a:buChar char="•"/>
              </a:pPr>
              <a:r>
                <a:rPr lang="en-US" sz="1200" dirty="0" smtClean="0">
                  <a:latin typeface="Calibri" pitchFamily="34" charset="0"/>
                </a:rPr>
                <a:t>Intimate understanding of public sector mindsets and issues in the Eastern European context (team members worked in leading positions in private and public sector in Eastern Europe)</a:t>
              </a:r>
            </a:p>
            <a:p>
              <a:pPr marL="182880" indent="-182880">
                <a:spcAft>
                  <a:spcPts val="600"/>
                </a:spcAft>
                <a:buFont typeface="Arial"/>
                <a:buChar char="•"/>
              </a:pPr>
              <a:r>
                <a:rPr lang="en-US" sz="1200" dirty="0" smtClean="0">
                  <a:latin typeface="Calibri" pitchFamily="34" charset="0"/>
                </a:rPr>
                <a:t>Extensive working experience in diverse post-communist countries, including Russia, Serbia, Slovakia and Czech Republic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45434" y="5133774"/>
              <a:ext cx="4286395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880" indent="-182880">
                <a:spcAft>
                  <a:spcPts val="600"/>
                </a:spcAft>
                <a:buFont typeface="Arial"/>
                <a:buChar char="•"/>
              </a:pPr>
              <a:r>
                <a:rPr lang="en-US" sz="1200" dirty="0" smtClean="0">
                  <a:latin typeface="Calibri" pitchFamily="34" charset="0"/>
                </a:rPr>
                <a:t>Vast contact base among Central European scientists who could come work in </a:t>
              </a:r>
              <a:r>
                <a:rPr lang="en-US" sz="1200" dirty="0" err="1" smtClean="0">
                  <a:latin typeface="Calibri" pitchFamily="34" charset="0"/>
                </a:rPr>
                <a:t>Skolkovo</a:t>
              </a:r>
              <a:endParaRPr lang="en-US" sz="1200" dirty="0" smtClean="0">
                <a:latin typeface="Calibri" pitchFamily="34" charset="0"/>
              </a:endParaRPr>
            </a:p>
            <a:p>
              <a:pPr marL="182880" indent="-182880">
                <a:spcAft>
                  <a:spcPts val="600"/>
                </a:spcAft>
                <a:buFont typeface="Arial"/>
                <a:buChar char="•"/>
              </a:pPr>
              <a:r>
                <a:rPr lang="en-US" sz="1200" dirty="0" smtClean="0">
                  <a:latin typeface="Calibri" pitchFamily="34" charset="0"/>
                </a:rPr>
                <a:t>Team of highly experienced professionals that includes former top public officials and graduates of leading universities such as </a:t>
              </a:r>
              <a:r>
                <a:rPr lang="en-US" sz="1200" dirty="0" smtClean="0">
                  <a:latin typeface="Calibri"/>
                  <a:cs typeface="Calibri"/>
                </a:rPr>
                <a:t>Stanford, Harvard, Princeton and Columbia</a:t>
              </a:r>
              <a:endParaRPr lang="en-US" sz="1200" dirty="0" smtClean="0">
                <a:latin typeface="Calibri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3830" y="2480395"/>
              <a:ext cx="9691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Calibri" pitchFamily="34" charset="0"/>
                </a:rPr>
                <a:t>Credentials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13760" y="2480395"/>
              <a:ext cx="9691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Calibri" pitchFamily="34" charset="0"/>
                </a:rPr>
                <a:t>Credentials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88403" y="2480395"/>
              <a:ext cx="9691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Calibri" pitchFamily="34" charset="0"/>
                </a:rPr>
                <a:t>Credentials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2422" y="1820164"/>
              <a:ext cx="2892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Calibri" pitchFamily="34" charset="0"/>
                </a:rPr>
                <a:t>We design the entire R&amp;D ecosystem, including scientific institutes, companies, universities, and </a:t>
              </a:r>
              <a:r>
                <a:rPr lang="en-US" sz="1200" b="1" i="1" dirty="0" err="1" smtClean="0">
                  <a:latin typeface="Calibri" pitchFamily="34" charset="0"/>
                </a:rPr>
                <a:t>TTCs</a:t>
              </a:r>
              <a:r>
                <a:rPr lang="en-US" sz="1200" b="1" i="1" dirty="0" smtClean="0">
                  <a:latin typeface="Calibri" pitchFamily="34" charset="0"/>
                </a:rPr>
                <a:t>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42352" y="1820164"/>
              <a:ext cx="2892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Calibri" pitchFamily="34" charset="0"/>
                </a:rPr>
                <a:t>We manage IP rights, support startups and spin-offs and manage relations between business and academia.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16995" y="1820164"/>
              <a:ext cx="2892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Calibri" pitchFamily="34" charset="0"/>
                </a:rPr>
                <a:t>We enable startups to take  advantage of both the low costs in EE and the nurturing environment of Silicon Valley.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13760" y="2651930"/>
              <a:ext cx="2886183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880" indent="-182880">
                <a:spcAft>
                  <a:spcPts val="600"/>
                </a:spcAft>
                <a:buFont typeface="Arial"/>
                <a:buChar char="•"/>
              </a:pPr>
              <a:r>
                <a:rPr lang="en-US" sz="1200" dirty="0" smtClean="0">
                  <a:latin typeface="Calibri" pitchFamily="34" charset="0"/>
                </a:rPr>
                <a:t>Projects with universities in building their technology transfer centers</a:t>
              </a:r>
            </a:p>
            <a:p>
              <a:pPr marL="182880" indent="-182880">
                <a:spcAft>
                  <a:spcPts val="600"/>
                </a:spcAft>
                <a:buFont typeface="Arial"/>
                <a:buChar char="•"/>
              </a:pPr>
              <a:r>
                <a:rPr lang="en-US" sz="1200" dirty="0" err="1" smtClean="0">
                  <a:latin typeface="Calibri" pitchFamily="34" charset="0"/>
                </a:rPr>
                <a:t>Neulogy’s</a:t>
              </a:r>
              <a:r>
                <a:rPr lang="en-US" sz="1200" dirty="0" smtClean="0">
                  <a:latin typeface="Calibri" pitchFamily="34" charset="0"/>
                </a:rPr>
                <a:t> innovative model of building and supporting technology startups arising from the R&amp;D community in Eastern Europe</a:t>
              </a:r>
            </a:p>
          </p:txBody>
        </p:sp>
      </p:grpSp>
      <p:sp>
        <p:nvSpPr>
          <p:cNvPr id="32" name="Date Placeholder 2"/>
          <p:cNvSpPr txBox="1">
            <a:spLocks/>
          </p:cNvSpPr>
          <p:nvPr/>
        </p:nvSpPr>
        <p:spPr>
          <a:xfrm>
            <a:off x="284163" y="6584950"/>
            <a:ext cx="1846194" cy="2159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</a:t>
            </a:r>
            <a:r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Neulogy</a:t>
            </a:r>
            <a:endParaRPr kumimoji="0" lang="sk-SK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5" name="Rectangle 17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9" name="Rectangle 17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9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 bwMode="gray">
          <a:xfrm>
            <a:off x="2541037" y="1660423"/>
            <a:ext cx="1426037" cy="4655952"/>
          </a:xfrm>
          <a:prstGeom prst="rect">
            <a:avLst/>
          </a:prstGeom>
          <a:solidFill>
            <a:srgbClr val="DDF397">
              <a:alpha val="43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vert270" lIns="90000" tIns="46800" rIns="90000" bIns="46800" rtlCol="0" anchor="ctr"/>
          <a:lstStyle/>
          <a:p>
            <a:pPr algn="ctr" eaLnBrk="0" hangingPunct="0"/>
            <a:endParaRPr lang="sk-SK" sz="1200" b="1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gray">
          <a:xfrm>
            <a:off x="4011109" y="1660423"/>
            <a:ext cx="1426037" cy="4655952"/>
          </a:xfrm>
          <a:prstGeom prst="rect">
            <a:avLst/>
          </a:prstGeom>
          <a:solidFill>
            <a:srgbClr val="DDF397">
              <a:alpha val="43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vert270" lIns="90000" tIns="46800" rIns="90000" bIns="46800" rtlCol="0" anchor="ctr"/>
          <a:lstStyle/>
          <a:p>
            <a:pPr algn="ctr" eaLnBrk="0" hangingPunct="0"/>
            <a:endParaRPr lang="sk-SK" sz="1200" b="1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gray">
          <a:xfrm>
            <a:off x="5481181" y="1660423"/>
            <a:ext cx="1426037" cy="4655952"/>
          </a:xfrm>
          <a:prstGeom prst="rect">
            <a:avLst/>
          </a:prstGeom>
          <a:solidFill>
            <a:srgbClr val="DDF397">
              <a:alpha val="43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vert270" lIns="90000" tIns="46800" rIns="90000" bIns="46800" rtlCol="0" anchor="ctr"/>
          <a:lstStyle/>
          <a:p>
            <a:pPr algn="ctr" eaLnBrk="0" hangingPunct="0"/>
            <a:endParaRPr lang="sk-SK" sz="1200" b="1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81" name="Rectangle 80"/>
          <p:cNvSpPr/>
          <p:nvPr/>
        </p:nvSpPr>
        <p:spPr bwMode="gray">
          <a:xfrm>
            <a:off x="6951254" y="1660423"/>
            <a:ext cx="1426037" cy="4655952"/>
          </a:xfrm>
          <a:prstGeom prst="rect">
            <a:avLst/>
          </a:prstGeom>
          <a:solidFill>
            <a:srgbClr val="DDF397">
              <a:alpha val="43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vert270" lIns="90000" tIns="46800" rIns="90000" bIns="46800" rtlCol="0" anchor="ctr"/>
          <a:lstStyle/>
          <a:p>
            <a:pPr algn="ctr" eaLnBrk="0" hangingPunct="0"/>
            <a:endParaRPr lang="sk-SK" sz="1200" b="1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82" name="Rectangle 81"/>
          <p:cNvSpPr/>
          <p:nvPr/>
        </p:nvSpPr>
        <p:spPr bwMode="gray">
          <a:xfrm>
            <a:off x="2032307" y="1985282"/>
            <a:ext cx="6344984" cy="790513"/>
          </a:xfrm>
          <a:prstGeom prst="rect">
            <a:avLst/>
          </a:prstGeom>
          <a:solidFill>
            <a:srgbClr val="72AF2F">
              <a:alpha val="2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endParaRPr lang="sk-SK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3" name="Rectangle 82"/>
          <p:cNvSpPr/>
          <p:nvPr/>
        </p:nvSpPr>
        <p:spPr bwMode="gray">
          <a:xfrm>
            <a:off x="2032307" y="2870429"/>
            <a:ext cx="6344984" cy="790513"/>
          </a:xfrm>
          <a:prstGeom prst="rect">
            <a:avLst/>
          </a:prstGeom>
          <a:solidFill>
            <a:srgbClr val="72AF2F">
              <a:alpha val="2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endParaRPr lang="sk-SK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4" name="Rectangle 83"/>
          <p:cNvSpPr/>
          <p:nvPr/>
        </p:nvSpPr>
        <p:spPr bwMode="gray">
          <a:xfrm>
            <a:off x="2032307" y="3755573"/>
            <a:ext cx="6344984" cy="790513"/>
          </a:xfrm>
          <a:prstGeom prst="rect">
            <a:avLst/>
          </a:prstGeom>
          <a:solidFill>
            <a:srgbClr val="72AF2F">
              <a:alpha val="2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endParaRPr lang="sk-SK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gray">
          <a:xfrm>
            <a:off x="2032307" y="4640718"/>
            <a:ext cx="6344984" cy="790513"/>
          </a:xfrm>
          <a:prstGeom prst="rect">
            <a:avLst/>
          </a:prstGeom>
          <a:solidFill>
            <a:srgbClr val="72AF2F">
              <a:alpha val="2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endParaRPr lang="sk-SK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6" name="Rectangle 85"/>
          <p:cNvSpPr/>
          <p:nvPr/>
        </p:nvSpPr>
        <p:spPr bwMode="gray">
          <a:xfrm>
            <a:off x="2032307" y="5525863"/>
            <a:ext cx="6344984" cy="790513"/>
          </a:xfrm>
          <a:prstGeom prst="rect">
            <a:avLst/>
          </a:prstGeom>
          <a:solidFill>
            <a:srgbClr val="72AF2F">
              <a:alpha val="2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endParaRPr lang="sk-SK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070975" y="6572250"/>
            <a:ext cx="536575" cy="1539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966625-A5D4-4A10-BF7B-186609FBAAFE}" type="slidenum">
              <a:rPr lang="sk-SK" sz="1000" smtClean="0">
                <a:latin typeface="Calibri" pitchFamily="34" charset="0"/>
              </a:rPr>
              <a:pPr>
                <a:defRPr/>
              </a:pPr>
              <a:t>5</a:t>
            </a:fld>
            <a:endParaRPr lang="sk-SK" sz="1000" smtClean="0">
              <a:latin typeface="Calibri" pitchFamily="34" charset="0"/>
            </a:endParaRPr>
          </a:p>
        </p:txBody>
      </p:sp>
      <p:graphicFrame>
        <p:nvGraphicFramePr>
          <p:cNvPr id="43010" name="Rectangle 4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4"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7" name="Picture 3" descr="C:\Users\Martin\Desktop\Neulogy\Corporate\Marketing and CI\Neulogy 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62975" y="29820"/>
            <a:ext cx="1063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2422" y="508000"/>
            <a:ext cx="8462657" cy="5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sz="1800" b="1" kern="0" dirty="0" err="1" smtClean="0">
                <a:solidFill>
                  <a:srgbClr val="3F3F3F"/>
                </a:solidFill>
                <a:latin typeface="Calibri" pitchFamily="34" charset="0"/>
              </a:rPr>
              <a:t>Neulogy</a:t>
            </a:r>
            <a:r>
              <a:rPr lang="en-US" sz="1800" b="1" kern="0" dirty="0" smtClean="0">
                <a:solidFill>
                  <a:srgbClr val="3F3F3F"/>
                </a:solidFill>
                <a:latin typeface="Calibri" pitchFamily="34" charset="0"/>
              </a:rPr>
              <a:t> is uniquely positioned to generate a strong pipeline of technology based spin-offs and start-ups in the wider Central European region </a:t>
            </a:r>
            <a:endParaRPr lang="sk-SK" sz="1800" b="1" kern="0" dirty="0" smtClean="0">
              <a:latin typeface="Calibri" pitchFamily="34" charset="0"/>
            </a:endParaRPr>
          </a:p>
        </p:txBody>
      </p:sp>
      <p:sp>
        <p:nvSpPr>
          <p:cNvPr id="69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88764" y="1130118"/>
            <a:ext cx="8691718" cy="59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/>
            <a:endParaRPr kumimoji="0" lang="sk-SK" sz="18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65368" y="3007150"/>
            <a:ext cx="4609708" cy="201593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pPr marL="144000" indent="-1440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First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private company in Central Europe </a:t>
            </a: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to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specialize in professional services in science and technology </a:t>
            </a:r>
          </a:p>
          <a:p>
            <a:pPr marL="144000" indent="-1440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Uniquely positioned to generate a strong pipeline of technology based spin-offs and start-ups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in Slovakia and wider Central European region, including Czech Republic, Hungary and Serbia.</a:t>
            </a:r>
          </a:p>
        </p:txBody>
      </p:sp>
      <p:sp>
        <p:nvSpPr>
          <p:cNvPr id="57" name="Date Placeholder 2"/>
          <p:cNvSpPr txBox="1">
            <a:spLocks/>
          </p:cNvSpPr>
          <p:nvPr/>
        </p:nvSpPr>
        <p:spPr>
          <a:xfrm>
            <a:off x="284163" y="6584950"/>
            <a:ext cx="1846194" cy="2159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</a:t>
            </a:r>
            <a:r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Neulogy</a:t>
            </a:r>
            <a:endParaRPr kumimoji="0" lang="sk-SK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2" name="Pentagon 61"/>
          <p:cNvSpPr/>
          <p:nvPr/>
        </p:nvSpPr>
        <p:spPr bwMode="gray">
          <a:xfrm>
            <a:off x="618984" y="1985284"/>
            <a:ext cx="1914078" cy="790512"/>
          </a:xfrm>
          <a:prstGeom prst="homePlate">
            <a:avLst/>
          </a:prstGeom>
          <a:solidFill>
            <a:srgbClr val="72AF2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r>
              <a:rPr lang="en-US" sz="1500" b="1" dirty="0" smtClean="0">
                <a:solidFill>
                  <a:schemeClr val="bg1"/>
                </a:solidFill>
                <a:latin typeface="Calibri" pitchFamily="34" charset="0"/>
              </a:rPr>
              <a:t>All major Slovak universities</a:t>
            </a:r>
            <a:endParaRPr lang="sk-SK" sz="15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4" name="Pentagon 63"/>
          <p:cNvSpPr/>
          <p:nvPr/>
        </p:nvSpPr>
        <p:spPr bwMode="gray">
          <a:xfrm>
            <a:off x="618984" y="2870429"/>
            <a:ext cx="1914078" cy="790512"/>
          </a:xfrm>
          <a:prstGeom prst="homePlate">
            <a:avLst/>
          </a:prstGeom>
          <a:solidFill>
            <a:srgbClr val="72AF2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r>
              <a:rPr lang="en-US" sz="1500" b="1" dirty="0" smtClean="0">
                <a:solidFill>
                  <a:schemeClr val="bg1"/>
                </a:solidFill>
                <a:latin typeface="Calibri" pitchFamily="34" charset="0"/>
              </a:rPr>
              <a:t>Slovak branches of multinational companies</a:t>
            </a:r>
            <a:endParaRPr lang="sk-SK" sz="15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6" name="Pentagon 65"/>
          <p:cNvSpPr/>
          <p:nvPr/>
        </p:nvSpPr>
        <p:spPr bwMode="gray">
          <a:xfrm>
            <a:off x="618984" y="3755574"/>
            <a:ext cx="1914078" cy="790512"/>
          </a:xfrm>
          <a:prstGeom prst="homePlate">
            <a:avLst/>
          </a:prstGeom>
          <a:solidFill>
            <a:srgbClr val="72AF2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r>
              <a:rPr lang="en-US" sz="1500" b="1" dirty="0" smtClean="0">
                <a:solidFill>
                  <a:schemeClr val="bg1"/>
                </a:solidFill>
                <a:latin typeface="Calibri" pitchFamily="34" charset="0"/>
              </a:rPr>
              <a:t>EBRD in Russia</a:t>
            </a:r>
            <a:endParaRPr lang="sk-SK" sz="15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" name="Pentagon 70"/>
          <p:cNvSpPr/>
          <p:nvPr/>
        </p:nvSpPr>
        <p:spPr bwMode="gray">
          <a:xfrm>
            <a:off x="618984" y="4640719"/>
            <a:ext cx="1914078" cy="790512"/>
          </a:xfrm>
          <a:prstGeom prst="homePlate">
            <a:avLst/>
          </a:prstGeom>
          <a:solidFill>
            <a:srgbClr val="72AF2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r>
              <a:rPr lang="en-US" sz="1500" b="1" dirty="0" err="1" smtClean="0">
                <a:solidFill>
                  <a:schemeClr val="bg1"/>
                </a:solidFill>
                <a:latin typeface="Calibri" pitchFamily="34" charset="0"/>
              </a:rPr>
              <a:t>Kista</a:t>
            </a:r>
            <a:r>
              <a:rPr lang="en-US" sz="1500" b="1" dirty="0" smtClean="0">
                <a:solidFill>
                  <a:schemeClr val="bg1"/>
                </a:solidFill>
                <a:latin typeface="Calibri" pitchFamily="34" charset="0"/>
              </a:rPr>
              <a:t> and Turku science parks (Sweden, Finland)</a:t>
            </a:r>
            <a:endParaRPr lang="sk-SK" sz="15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2" name="Pentagon 71"/>
          <p:cNvSpPr/>
          <p:nvPr/>
        </p:nvSpPr>
        <p:spPr bwMode="gray">
          <a:xfrm rot="5400000">
            <a:off x="2945399" y="963609"/>
            <a:ext cx="617313" cy="1426036"/>
          </a:xfrm>
          <a:prstGeom prst="homePlate">
            <a:avLst/>
          </a:prstGeom>
          <a:solidFill>
            <a:srgbClr val="DDF397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vert270" lIns="90000" tIns="46800" rIns="90000" bIns="46800" rtlCol="0" anchor="ctr"/>
          <a:lstStyle/>
          <a:p>
            <a:pPr algn="ctr" eaLnBrk="0" hangingPunct="0"/>
            <a:r>
              <a:rPr lang="en-US" sz="1500" b="1" dirty="0" smtClean="0">
                <a:solidFill>
                  <a:sysClr val="windowText" lastClr="000000"/>
                </a:solidFill>
                <a:latin typeface="Calibri" pitchFamily="34" charset="0"/>
              </a:rPr>
              <a:t>Clean technology</a:t>
            </a:r>
            <a:endParaRPr lang="sk-SK" sz="1500" b="1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4" name="Pentagon 73"/>
          <p:cNvSpPr/>
          <p:nvPr/>
        </p:nvSpPr>
        <p:spPr bwMode="gray">
          <a:xfrm>
            <a:off x="618984" y="5525863"/>
            <a:ext cx="1914078" cy="790512"/>
          </a:xfrm>
          <a:prstGeom prst="homePlate">
            <a:avLst/>
          </a:prstGeom>
          <a:solidFill>
            <a:srgbClr val="72AF2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r>
              <a:rPr lang="en-US" sz="1500" b="1" dirty="0" smtClean="0">
                <a:solidFill>
                  <a:schemeClr val="bg1"/>
                </a:solidFill>
                <a:latin typeface="Calibri" pitchFamily="34" charset="0"/>
              </a:rPr>
              <a:t>Stanford and U. of Texas technology transfer offices</a:t>
            </a:r>
            <a:endParaRPr lang="sk-SK" sz="15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5" name="Pentagon 74"/>
          <p:cNvSpPr/>
          <p:nvPr/>
        </p:nvSpPr>
        <p:spPr bwMode="gray">
          <a:xfrm rot="5400000">
            <a:off x="4415471" y="963609"/>
            <a:ext cx="617313" cy="1426036"/>
          </a:xfrm>
          <a:prstGeom prst="homePlate">
            <a:avLst/>
          </a:prstGeom>
          <a:solidFill>
            <a:srgbClr val="DDF397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vert270" lIns="90000" tIns="46800" rIns="90000" bIns="46800" rtlCol="0" anchor="ctr"/>
          <a:lstStyle/>
          <a:p>
            <a:pPr algn="ctr" eaLnBrk="0" hangingPunct="0"/>
            <a:r>
              <a:rPr lang="en-US" sz="1500" b="1" dirty="0" smtClean="0">
                <a:solidFill>
                  <a:sysClr val="windowText" lastClr="000000"/>
                </a:solidFill>
                <a:latin typeface="Calibri" pitchFamily="34" charset="0"/>
              </a:rPr>
              <a:t>Biotechnology</a:t>
            </a:r>
            <a:endParaRPr lang="sk-SK" sz="1500" b="1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6" name="Pentagon 75"/>
          <p:cNvSpPr/>
          <p:nvPr/>
        </p:nvSpPr>
        <p:spPr bwMode="gray">
          <a:xfrm rot="5400000">
            <a:off x="5885543" y="963608"/>
            <a:ext cx="617313" cy="1426036"/>
          </a:xfrm>
          <a:prstGeom prst="homePlate">
            <a:avLst/>
          </a:prstGeom>
          <a:solidFill>
            <a:srgbClr val="DDF397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vert270" lIns="90000" tIns="46800" rIns="90000" bIns="46800" rtlCol="0" anchor="ctr"/>
          <a:lstStyle/>
          <a:p>
            <a:pPr algn="ctr" eaLnBrk="0" hangingPunct="0"/>
            <a:r>
              <a:rPr lang="en-US" sz="1500" b="1" dirty="0" smtClean="0">
                <a:solidFill>
                  <a:sysClr val="windowText" lastClr="000000"/>
                </a:solidFill>
                <a:latin typeface="Calibri" pitchFamily="34" charset="0"/>
              </a:rPr>
              <a:t>IT</a:t>
            </a:r>
            <a:endParaRPr lang="sk-SK" sz="1500" b="1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7" name="Pentagon 76"/>
          <p:cNvSpPr/>
          <p:nvPr/>
        </p:nvSpPr>
        <p:spPr bwMode="gray">
          <a:xfrm rot="5400000">
            <a:off x="7355616" y="963608"/>
            <a:ext cx="617313" cy="1426036"/>
          </a:xfrm>
          <a:prstGeom prst="homePlate">
            <a:avLst/>
          </a:prstGeom>
          <a:solidFill>
            <a:srgbClr val="DDF397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vert270" lIns="90000" tIns="46800" rIns="90000" bIns="46800" rtlCol="0" anchor="ctr"/>
          <a:lstStyle/>
          <a:p>
            <a:pPr algn="ctr" eaLnBrk="0" hangingPunct="0"/>
            <a:r>
              <a:rPr lang="en-US" sz="1500" b="1" dirty="0" smtClean="0">
                <a:solidFill>
                  <a:sysClr val="windowText" lastClr="000000"/>
                </a:solidFill>
                <a:latin typeface="Calibri" pitchFamily="34" charset="0"/>
              </a:rPr>
              <a:t>Automotive</a:t>
            </a:r>
            <a:endParaRPr lang="sk-SK" sz="1500" b="1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pic>
        <p:nvPicPr>
          <p:cNvPr id="87" name="Picture 3" descr="C:\Users\Martin\Desktop\Neulogy\Corporate\Marketing and CI\Neulogy 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50211" y="3097093"/>
            <a:ext cx="1512510" cy="39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Rectangle 87"/>
          <p:cNvSpPr/>
          <p:nvPr/>
        </p:nvSpPr>
        <p:spPr bwMode="gray">
          <a:xfrm>
            <a:off x="2541037" y="1985282"/>
            <a:ext cx="5836254" cy="4331093"/>
          </a:xfrm>
          <a:prstGeom prst="rect">
            <a:avLst/>
          </a:prstGeom>
          <a:noFill/>
          <a:ln w="34925" cmpd="sng" algn="ctr">
            <a:solidFill>
              <a:srgbClr val="72AF2F"/>
            </a:solidFill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endParaRPr lang="sk-SK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9" name="Rectangle 88"/>
          <p:cNvSpPr/>
          <p:nvPr/>
        </p:nvSpPr>
        <p:spPr bwMode="gray">
          <a:xfrm>
            <a:off x="437878" y="1702647"/>
            <a:ext cx="1900623" cy="311821"/>
          </a:xfrm>
          <a:prstGeom prst="rect">
            <a:avLst/>
          </a:prstGeom>
          <a:noFill/>
          <a:ln w="12700" cap="flat" cmpd="sng" algn="ctr">
            <a:noFill/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r>
              <a:rPr lang="en-US" sz="1500" b="1" dirty="0" err="1" smtClean="0">
                <a:latin typeface="Calibri" pitchFamily="34" charset="0"/>
              </a:rPr>
              <a:t>Neulogy’s</a:t>
            </a:r>
            <a:r>
              <a:rPr lang="en-US" sz="1500" b="1" dirty="0" smtClean="0">
                <a:latin typeface="Calibri" pitchFamily="34" charset="0"/>
              </a:rPr>
              <a:t> partners</a:t>
            </a:r>
            <a:endParaRPr lang="sk-SK" sz="1500" b="1" dirty="0" smtClean="0">
              <a:latin typeface="Calibri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gray">
          <a:xfrm>
            <a:off x="4323475" y="1110654"/>
            <a:ext cx="2376349" cy="311821"/>
          </a:xfrm>
          <a:prstGeom prst="rect">
            <a:avLst/>
          </a:prstGeom>
          <a:noFill/>
          <a:ln w="12700" cap="flat" cmpd="sng" algn="ctr">
            <a:noFill/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r>
              <a:rPr lang="en-US" sz="1500" b="1" dirty="0" err="1" smtClean="0">
                <a:latin typeface="Calibri" pitchFamily="34" charset="0"/>
              </a:rPr>
              <a:t>Neulogy’s</a:t>
            </a:r>
            <a:r>
              <a:rPr lang="en-US" sz="1500" b="1" dirty="0" smtClean="0">
                <a:latin typeface="Calibri" pitchFamily="34" charset="0"/>
              </a:rPr>
              <a:t> areas of focus</a:t>
            </a:r>
            <a:endParaRPr lang="sk-SK" sz="1500" b="1" dirty="0" smtClean="0">
              <a:latin typeface="Calibri" pitchFamily="34" charset="0"/>
            </a:endParaRPr>
          </a:p>
        </p:txBody>
      </p:sp>
      <p:sp>
        <p:nvSpPr>
          <p:cNvPr id="31" name="Rectangle 17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2" name="Rectangle 17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070975" y="6572250"/>
            <a:ext cx="536575" cy="1539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966625-A5D4-4A10-BF7B-186609FBAAFE}" type="slidenum">
              <a:rPr lang="sk-SK" sz="1000" smtClean="0">
                <a:latin typeface="Calibri" pitchFamily="34" charset="0"/>
              </a:rPr>
              <a:pPr>
                <a:defRPr/>
              </a:pPr>
              <a:t>6</a:t>
            </a:fld>
            <a:endParaRPr lang="sk-SK" sz="1000" smtClean="0">
              <a:latin typeface="Calibri" pitchFamily="34" charset="0"/>
            </a:endParaRPr>
          </a:p>
        </p:txBody>
      </p:sp>
      <p:graphicFrame>
        <p:nvGraphicFramePr>
          <p:cNvPr id="43010" name="Rectangle 4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r:id="rId8" imgW="0" imgH="0" progId="">
                  <p:embed/>
                </p:oleObj>
              </mc:Choice>
              <mc:Fallback>
                <p:oleObj r:id="rId8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7" name="Picture 3" descr="C:\Users\Martin\Desktop\Neulogy\Corporate\Marketing and CI\Neulogy 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62975" y="29820"/>
            <a:ext cx="1063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88764" y="1130118"/>
            <a:ext cx="8691718" cy="59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/>
            <a:endParaRPr kumimoji="0" lang="sk-SK" sz="18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7" name="Date Placeholder 2"/>
          <p:cNvSpPr txBox="1">
            <a:spLocks/>
          </p:cNvSpPr>
          <p:nvPr/>
        </p:nvSpPr>
        <p:spPr>
          <a:xfrm>
            <a:off x="284163" y="6584950"/>
            <a:ext cx="1846194" cy="2159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</a:t>
            </a:r>
            <a:r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Neulogy</a:t>
            </a:r>
            <a:endParaRPr kumimoji="0" lang="sk-SK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1" name="Rectangle 17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2" name="Rectangle 17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33" name="Skupina 32"/>
          <p:cNvGrpSpPr/>
          <p:nvPr/>
        </p:nvGrpSpPr>
        <p:grpSpPr>
          <a:xfrm>
            <a:off x="196772" y="1692359"/>
            <a:ext cx="6695314" cy="3501988"/>
            <a:chOff x="1739502" y="2063269"/>
            <a:chExt cx="11377264" cy="6673671"/>
          </a:xfrm>
        </p:grpSpPr>
        <p:pic>
          <p:nvPicPr>
            <p:cNvPr id="34" name="Obrázok 4"/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2786"/>
            <a:stretch/>
          </p:blipFill>
          <p:spPr bwMode="auto">
            <a:xfrm>
              <a:off x="1739502" y="2063269"/>
              <a:ext cx="11377264" cy="6673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Obdĺžnik 34"/>
            <p:cNvSpPr/>
            <p:nvPr/>
          </p:nvSpPr>
          <p:spPr bwMode="auto">
            <a:xfrm>
              <a:off x="4505643" y="4957062"/>
              <a:ext cx="2880320" cy="528523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600" smtClean="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36" name="Obdĺžnik 35"/>
            <p:cNvSpPr/>
            <p:nvPr/>
          </p:nvSpPr>
          <p:spPr bwMode="auto">
            <a:xfrm>
              <a:off x="7479928" y="4380952"/>
              <a:ext cx="1728192" cy="816556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600" smtClean="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37" name="Obdĺžnik 36"/>
            <p:cNvSpPr/>
            <p:nvPr/>
          </p:nvSpPr>
          <p:spPr bwMode="auto">
            <a:xfrm>
              <a:off x="6615832" y="5451693"/>
              <a:ext cx="1728192" cy="816556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600" smtClean="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</p:grp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33569" y="5406761"/>
            <a:ext cx="2382055" cy="85781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9" name="Picture 2" descr="http://bratislava.startuppirates.org/wp-content/uploads/2012/07/connect_plp_logo_HIRES-k%C3%B3pia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78" y="4795614"/>
            <a:ext cx="953999" cy="3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PA Slovak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02" y="1730351"/>
            <a:ext cx="451733" cy="2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Line 5"/>
          <p:cNvSpPr>
            <a:spLocks noChangeShapeType="1"/>
          </p:cNvSpPr>
          <p:nvPr/>
        </p:nvSpPr>
        <p:spPr bwMode="auto">
          <a:xfrm flipH="1" flipV="1">
            <a:off x="6974324" y="1776021"/>
            <a:ext cx="0" cy="4304246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k-SK">
              <a:solidFill>
                <a:srgbClr val="3F3F3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318" y="1749161"/>
            <a:ext cx="1034444" cy="103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199092" y="3388170"/>
            <a:ext cx="1016424" cy="86747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pic>
        <p:nvPicPr>
          <p:cNvPr id="44" name="Obrázok 4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0" b="23768"/>
          <a:stretch/>
        </p:blipFill>
        <p:spPr>
          <a:xfrm>
            <a:off x="8338539" y="3468191"/>
            <a:ext cx="1245198" cy="707429"/>
          </a:xfrm>
          <a:prstGeom prst="rect">
            <a:avLst/>
          </a:prstGeom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52" y="5162163"/>
            <a:ext cx="1956776" cy="48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Nadpis 1"/>
          <p:cNvSpPr>
            <a:spLocks noGrp="1"/>
          </p:cNvSpPr>
          <p:nvPr>
            <p:ph type="title"/>
          </p:nvPr>
        </p:nvSpPr>
        <p:spPr bwMode="auto">
          <a:xfrm>
            <a:off x="244488" y="702839"/>
            <a:ext cx="9072440" cy="44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Strong foothold in local innovation and R&amp;D ecosystem</a:t>
            </a:r>
            <a:endParaRPr lang="en-US" b="0" dirty="0" smtClean="0">
              <a:solidFill>
                <a:schemeClr val="tx2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955" y="2997848"/>
            <a:ext cx="1671169" cy="1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0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36969"/>
            <a:ext cx="9329738" cy="715963"/>
          </a:xfrm>
        </p:spPr>
        <p:txBody>
          <a:bodyPr/>
          <a:lstStyle/>
          <a:p>
            <a:r>
              <a:rPr lang="en-US" sz="2500" smtClean="0">
                <a:latin typeface="Calibri" pitchFamily="34" charset="0"/>
                <a:cs typeface="Calibri" pitchFamily="34" charset="0"/>
              </a:rPr>
              <a:t>As a result of these relationships, we have the strongest pipeline of innovative companies in Slovakia</a:t>
            </a:r>
          </a:p>
        </p:txBody>
      </p:sp>
      <p:sp>
        <p:nvSpPr>
          <p:cNvPr id="3" name="Rectangle 17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" name="Rectangle 1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21589" y="1512616"/>
            <a:ext cx="8642631" cy="4734892"/>
            <a:chOff x="421589" y="1159915"/>
            <a:chExt cx="8642631" cy="4734892"/>
          </a:xfrm>
        </p:grpSpPr>
        <p:pic>
          <p:nvPicPr>
            <p:cNvPr id="22" name="Picture 21" descr="Napad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rcRect l="39445" t="27046" r="38325" b="47945"/>
            <a:stretch>
              <a:fillRect/>
            </a:stretch>
          </p:blipFill>
          <p:spPr>
            <a:xfrm>
              <a:off x="3125233" y="1975166"/>
              <a:ext cx="463847" cy="686872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7" name="Picture 16" descr="Napad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rcRect l="39445" t="27046" r="38325" b="47945"/>
            <a:stretch>
              <a:fillRect/>
            </a:stretch>
          </p:blipFill>
          <p:spPr>
            <a:xfrm>
              <a:off x="5453603" y="2357791"/>
              <a:ext cx="463847" cy="686872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8" name="Picture 17" descr="Napad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rcRect l="39445" t="27046" r="38325" b="47945"/>
            <a:stretch>
              <a:fillRect/>
            </a:stretch>
          </p:blipFill>
          <p:spPr>
            <a:xfrm>
              <a:off x="3667823" y="2531408"/>
              <a:ext cx="463847" cy="686872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235232" y="5248476"/>
              <a:ext cx="2834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smtClean="0">
                  <a:latin typeface="Calibri" pitchFamily="34" charset="0"/>
                </a:rPr>
                <a:t>Strong pipeline of innovative companies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817068" y="2993774"/>
              <a:ext cx="3526979" cy="2152997"/>
              <a:chOff x="2873831" y="2351317"/>
              <a:chExt cx="2873829" cy="2722183"/>
            </a:xfrm>
          </p:grpSpPr>
          <p:sp>
            <p:nvSpPr>
              <p:cNvPr id="7" name="Rectangle 6"/>
              <p:cNvSpPr/>
              <p:nvPr/>
            </p:nvSpPr>
            <p:spPr bwMode="gray">
              <a:xfrm>
                <a:off x="4140926" y="3931921"/>
                <a:ext cx="365760" cy="1141579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rgbClr val="ABD919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algn="ctr" eaLnBrk="0" hangingPunct="0"/>
                <a:endParaRPr lang="en-US" sz="1200" b="1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6" name="Isosceles Triangle 5"/>
              <p:cNvSpPr/>
              <p:nvPr/>
            </p:nvSpPr>
            <p:spPr bwMode="gray">
              <a:xfrm flipV="1">
                <a:off x="2873831" y="2351317"/>
                <a:ext cx="2873829" cy="2024742"/>
              </a:xfrm>
              <a:prstGeom prst="triangle">
                <a:avLst/>
              </a:prstGeom>
              <a:solidFill>
                <a:schemeClr val="bg1"/>
              </a:solidFill>
              <a:ln w="38100" algn="ctr">
                <a:solidFill>
                  <a:srgbClr val="ABD919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algn="ctr" eaLnBrk="0" hangingPunct="0"/>
                <a:endParaRPr lang="en-US" sz="1200" b="1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gray">
              <a:xfrm>
                <a:off x="4162214" y="4049486"/>
                <a:ext cx="337333" cy="50945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rtlCol="0" anchor="ctr"/>
              <a:lstStyle/>
              <a:p>
                <a:pPr algn="ctr" eaLnBrk="0" hangingPunct="0"/>
                <a:endParaRPr lang="en-US" sz="1200" b="1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5" name="Picture 14" descr="Napad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rcRect l="39445" t="27046" r="38325" b="47945"/>
            <a:stretch>
              <a:fillRect/>
            </a:stretch>
          </p:blipFill>
          <p:spPr>
            <a:xfrm>
              <a:off x="3899747" y="1670919"/>
              <a:ext cx="463847" cy="686872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6" name="Picture 15" descr="Napad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rcRect l="39445" t="27046" r="38325" b="47945"/>
            <a:stretch>
              <a:fillRect/>
            </a:stretch>
          </p:blipFill>
          <p:spPr>
            <a:xfrm>
              <a:off x="4580558" y="2187972"/>
              <a:ext cx="463847" cy="686872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9" name="Picture 18" descr="Napad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rcRect l="39445" t="27046" r="38325" b="47945"/>
            <a:stretch>
              <a:fillRect/>
            </a:stretch>
          </p:blipFill>
          <p:spPr>
            <a:xfrm>
              <a:off x="6069850" y="1670919"/>
              <a:ext cx="463847" cy="686872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0" name="Picture 19" descr="logo_neulogy_dobr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7315" y="3218280"/>
              <a:ext cx="1696288" cy="410761"/>
            </a:xfrm>
            <a:prstGeom prst="rect">
              <a:avLst/>
            </a:prstGeom>
          </p:spPr>
        </p:pic>
        <p:sp>
          <p:nvSpPr>
            <p:cNvPr id="21" name="Right Arrow 20"/>
            <p:cNvSpPr/>
            <p:nvPr/>
          </p:nvSpPr>
          <p:spPr bwMode="gray">
            <a:xfrm rot="1391220">
              <a:off x="421589" y="1159915"/>
              <a:ext cx="2558447" cy="1777975"/>
            </a:xfrm>
            <a:prstGeom prst="rightArrow">
              <a:avLst/>
            </a:prstGeom>
            <a:solidFill>
              <a:srgbClr val="5D92A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r>
                <a:rPr lang="en-US" sz="1800" b="1" smtClean="0">
                  <a:solidFill>
                    <a:schemeClr val="bg1"/>
                  </a:solidFill>
                  <a:latin typeface="Calibri" pitchFamily="34" charset="0"/>
                </a:rPr>
                <a:t>Great partnerships with academic institutions</a:t>
              </a:r>
            </a:p>
          </p:txBody>
        </p:sp>
        <p:sp>
          <p:nvSpPr>
            <p:cNvPr id="23" name="Right Arrow 22"/>
            <p:cNvSpPr/>
            <p:nvPr/>
          </p:nvSpPr>
          <p:spPr bwMode="gray">
            <a:xfrm rot="20188739" flipH="1">
              <a:off x="6310222" y="1207543"/>
              <a:ext cx="2753998" cy="1777975"/>
            </a:xfrm>
            <a:prstGeom prst="rightArrow">
              <a:avLst/>
            </a:prstGeom>
            <a:solidFill>
              <a:srgbClr val="5D92A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algn="ctr" eaLnBrk="0" hangingPunct="0"/>
              <a:r>
                <a:rPr lang="en-US" sz="1800" b="1" smtClean="0">
                  <a:solidFill>
                    <a:schemeClr val="bg1"/>
                  </a:solidFill>
                  <a:latin typeface="Calibri" pitchFamily="34" charset="0"/>
                </a:rPr>
                <a:t>Strong push towards emerging startup community</a:t>
              </a:r>
            </a:p>
          </p:txBody>
        </p:sp>
      </p:grpSp>
      <p:pic>
        <p:nvPicPr>
          <p:cNvPr id="25" name="Picture 24" descr="C:\Users\Martin\Desktop\Neulogy\Corporate\Marketing and CI\Neulogy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2975" y="7938"/>
            <a:ext cx="1063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279400" y="1384661"/>
            <a:ext cx="5625011" cy="4796884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ABD919"/>
            </a:solidFill>
            <a:prstDash val="dash"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endParaRPr lang="en-US" sz="12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23906"/>
            <a:ext cx="9329738" cy="715963"/>
          </a:xfrm>
        </p:spPr>
        <p:txBody>
          <a:bodyPr/>
          <a:lstStyle/>
          <a:p>
            <a:r>
              <a:rPr lang="en-US" sz="2500" smtClean="0">
                <a:latin typeface="Calibri" pitchFamily="34" charset="0"/>
                <a:cs typeface="Calibri" pitchFamily="34" charset="0"/>
              </a:rPr>
              <a:t>In addition, we act as a virtual incubator for innovative Slovak startups</a:t>
            </a:r>
          </a:p>
        </p:txBody>
      </p:sp>
      <p:sp>
        <p:nvSpPr>
          <p:cNvPr id="3" name="Rectangle 17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" name="Rectangle 1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accent4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59398" name="Picture 6" descr="http://www.firmy-sluzby.sk/data/Company/2281/company_logo/energ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81" y="2469965"/>
            <a:ext cx="1905000" cy="1905000"/>
          </a:xfrm>
          <a:prstGeom prst="rect">
            <a:avLst/>
          </a:prstGeom>
          <a:noFill/>
        </p:spPr>
      </p:pic>
      <p:pic>
        <p:nvPicPr>
          <p:cNvPr id="59400" name="Picture 8" descr="http://www.bioscience.sk/fileadmin/bioscience/img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333" y="4639038"/>
            <a:ext cx="2000250" cy="133350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7338" y="1390702"/>
            <a:ext cx="5617073" cy="369332"/>
          </a:xfrm>
          <a:prstGeom prst="rect">
            <a:avLst/>
          </a:prstGeom>
          <a:solidFill>
            <a:srgbClr val="ABD9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Sample of companies that we incubate</a:t>
            </a:r>
          </a:p>
        </p:txBody>
      </p:sp>
      <p:sp>
        <p:nvSpPr>
          <p:cNvPr id="22" name="Pentagon 21"/>
          <p:cNvSpPr/>
          <p:nvPr/>
        </p:nvSpPr>
        <p:spPr bwMode="gray">
          <a:xfrm flipH="1">
            <a:off x="5447204" y="1390702"/>
            <a:ext cx="3757405" cy="4790843"/>
          </a:xfrm>
          <a:prstGeom prst="homePlate">
            <a:avLst/>
          </a:prstGeom>
          <a:solidFill>
            <a:schemeClr val="bg1"/>
          </a:solidFill>
          <a:ln w="19050" algn="ctr">
            <a:solidFill>
              <a:srgbClr val="ABD919"/>
            </a:solidFill>
            <a:prstDash val="dash"/>
            <a:miter lim="800000"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algn="ctr" eaLnBrk="0" hangingPunct="0"/>
            <a:endParaRPr lang="en-US" sz="12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" name="Picture 22" descr="logo_neulogy_dob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5463" y="1430273"/>
            <a:ext cx="1696288" cy="41076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80070" y="1972489"/>
            <a:ext cx="21245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Helped </a:t>
            </a:r>
            <a:r>
              <a:rPr lang="en-US" sz="1800" b="1" dirty="0" smtClean="0">
                <a:latin typeface="Calibri" pitchFamily="34" charset="0"/>
              </a:rPr>
              <a:t>secure funding </a:t>
            </a:r>
            <a:r>
              <a:rPr lang="en-US" sz="1800" dirty="0" smtClean="0">
                <a:latin typeface="Calibri" pitchFamily="34" charset="0"/>
              </a:rPr>
              <a:t>from public and private sources for all of these companies</a:t>
            </a:r>
          </a:p>
          <a:p>
            <a:pPr marL="252000" indent="-252000">
              <a:buFont typeface="Arial" pitchFamily="34" charset="0"/>
              <a:buChar char="•"/>
            </a:pPr>
            <a:r>
              <a:rPr lang="en-US" sz="1800" b="1" dirty="0" smtClean="0">
                <a:latin typeface="Calibri" pitchFamily="34" charset="0"/>
              </a:rPr>
              <a:t>Designed</a:t>
            </a:r>
            <a:r>
              <a:rPr lang="en-US" sz="1800" dirty="0" smtClean="0">
                <a:latin typeface="Calibri" pitchFamily="34" charset="0"/>
              </a:rPr>
              <a:t> strategic, business and marketing </a:t>
            </a:r>
            <a:r>
              <a:rPr lang="en-US" sz="1800" b="1" dirty="0" smtClean="0">
                <a:latin typeface="Calibri" pitchFamily="34" charset="0"/>
              </a:rPr>
              <a:t>plans</a:t>
            </a:r>
          </a:p>
          <a:p>
            <a:pPr marL="252000" indent="-25200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Applied for </a:t>
            </a:r>
            <a:r>
              <a:rPr lang="en-US" sz="1800" b="1" dirty="0" smtClean="0">
                <a:latin typeface="Calibri" pitchFamily="34" charset="0"/>
              </a:rPr>
              <a:t>patent protection </a:t>
            </a:r>
            <a:r>
              <a:rPr lang="en-US" sz="1800" dirty="0" smtClean="0">
                <a:latin typeface="Calibri" pitchFamily="34" charset="0"/>
              </a:rPr>
              <a:t>in the United States and Europe</a:t>
            </a:r>
          </a:p>
        </p:txBody>
      </p:sp>
      <p:pic>
        <p:nvPicPr>
          <p:cNvPr id="15" name="Picture 14" descr="C:\Users\Martin\Desktop\Neulogy\Corporate\Marketing and CI\Neulogy 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2975" y="7938"/>
            <a:ext cx="1063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31" y="3786123"/>
            <a:ext cx="2275188" cy="104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58" y="5135103"/>
            <a:ext cx="3141105" cy="83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31" y="1972488"/>
            <a:ext cx="2140692" cy="142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57&quot;/&gt;&lt;partner val=&quot;612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8&quot;&gt;&lt;elem&gt;&lt;m_ppcolschidx val=&quot;0&quot;/&gt;&lt;m_rgb r=&quot;b5&quot; g=&quot;a5&quot; b=&quot;ab&quot;/&gt;&lt;/elem&gt;&lt;elem&gt;&lt;m_ppcolschidx val=&quot;0&quot;/&gt;&lt;m_rgb r=&quot;ff&quot; g=&quot;7f&quot; b=&quot;0&quot;/&gt;&lt;/elem&gt;&lt;elem&gt;&lt;m_ppcolschidx val=&quot;0&quot;/&gt;&lt;m_rgb r=&quot;fd&quot; g=&quot;bf&quot; b=&quot;6f&quot;/&gt;&lt;/elem&gt;&lt;elem&gt;&lt;m_ppcolschidx val=&quot;0&quot;/&gt;&lt;m_rgb r=&quot;e3&quot; g=&quot;1a&quot; b=&quot;1c&quot;/&gt;&lt;/elem&gt;&lt;elem&gt;&lt;m_ppcolschidx val=&quot;0&quot;/&gt;&lt;m_rgb r=&quot;fb&quot; g=&quot;9a&quot; b=&quot;99&quot;/&gt;&lt;/elem&gt;&lt;elem&gt;&lt;m_ppcolschidx val=&quot;0&quot;/&gt;&lt;m_rgb r=&quot;33&quot; g=&quot;a0&quot; b=&quot;2c&quot;/&gt;&lt;/elem&gt;&lt;elem&gt;&lt;m_ppcolschidx val=&quot;0&quot;/&gt;&lt;m_rgb r=&quot;b2&quot; g=&quot;df&quot; b=&quot;8a&quot;/&gt;&lt;/elem&gt;&lt;elem&gt;&lt;m_ppcolschidx val=&quot;0&quot;/&gt;&lt;m_rgb r=&quot;1f&quot; g=&quot;78&quot; b=&quot;b4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46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YOgb_pPkmIbQSpnsUab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RYg8cBPkS0Ig3EMRaFm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tGlWohJUehQnMmcdxJH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RYg8cBPkS0Ig3EMRaFm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PmSDmEy0CPGdmZTzZpT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tGlWohJUehQnMmcdxJH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RYg8cBPkS0Ig3EMRaFm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PmSDmEy0CPGdmZTzZp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tGlWohJUehQnMmcdxJH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RYg8cBPkS0Ig3EMRaFm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PmSDmEy0CPGdmZTzZp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JXbSrUX0uyKqZojueh_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tGlWohJUehQnMmcdxJH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RYg8cBPkS0Ig3EMRaFm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PmSDmEy0CPGdmZTzZp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tGlWohJUehQnMmcdxJ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.FtLzASECrX4pHS.Gx.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RYg8cBPkS0Ig3EMRaFm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PmSDmEy0CPGdmZTzZp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tGlWohJUehQnMmcdxJH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RYg8cBPkS0Ig3EMRaFm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PmSDmEy0CPGdmZTzZp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tGlWohJUehQnMmcdxJH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tGlWohJUehQnMmcdxJH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RYg8cBPkS0Ig3EMRaFm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PmSDmEy0CPGdmZTzZpT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tGlWohJUehQnMmcdxJH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RYg8cBPkS0Ig3EMRaFm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YOgb_pPkmIbQSpnsUab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PmSDmEy0CPGdmZTzZpT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tGlWohJUehQnMmcdxJH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RYg8cBPkS0Ig3EMRaFm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PmSDmEy0CPGdmZTzZpT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PmSDmEy0CPGdmZTzZpT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tGlWohJUehQnMmcdxJH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RYg8cBPkS0Ig3EMRaFm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PmSDmEy0CPGdmZTzZpT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2IYQdceE2VfV6GYWBB0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2IYQdceE2VfV6GYWBB0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fKhjHtDkGRcUrZBBKS2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fKhjHtDkGRcUrZBBKS2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fKhjHtDkGRcUrZBBKS2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2IYQdceE2VfV6GYWBB0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2IYQdceE2VfV6GYWBB0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2IYQdceE2VfV6GYWBB0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heme/theme1.xml><?xml version="1.0" encoding="utf-8"?>
<a:theme xmlns:a="http://schemas.openxmlformats.org/drawingml/2006/main" name="Blank">
  <a:themeElements>
    <a:clrScheme name="Neulogy">
      <a:dk1>
        <a:srgbClr val="3F3F3F"/>
      </a:dk1>
      <a:lt1>
        <a:srgbClr val="FFFFFF"/>
      </a:lt1>
      <a:dk2>
        <a:srgbClr val="5F5F5F"/>
      </a:dk2>
      <a:lt2>
        <a:srgbClr val="E9F5DB"/>
      </a:lt2>
      <a:accent1>
        <a:srgbClr val="BDE296"/>
      </a:accent1>
      <a:accent2>
        <a:srgbClr val="49711E"/>
      </a:accent2>
      <a:accent3>
        <a:srgbClr val="FFFFFF"/>
      </a:accent3>
      <a:accent4>
        <a:srgbClr val="000000"/>
      </a:accent4>
      <a:accent5>
        <a:srgbClr val="FFFFFF"/>
      </a:accent5>
      <a:accent6>
        <a:srgbClr val="F9D7A9"/>
      </a:accent6>
      <a:hlink>
        <a:srgbClr val="606060"/>
      </a:hlink>
      <a:folHlink>
        <a:srgbClr val="7F7F7F"/>
      </a:folHlink>
    </a:clrScheme>
    <a:fontScheme name="Blank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C6737"/>
        </a:solidFill>
        <a:ln w="9525" algn="ctr">
          <a:noFill/>
          <a:miter lim="800000"/>
          <a:headEnd/>
          <a:tailEnd/>
        </a:ln>
        <a:effectLst/>
      </a:spPr>
      <a:bodyPr lIns="90000" tIns="46800" rIns="90000" bIns="46800" anchor="ctr"/>
      <a:lstStyle>
        <a:defPPr algn="ctr" eaLnBrk="0" hangingPunct="0">
          <a:defRPr sz="1200" b="1" dirty="0" smtClean="0">
            <a:solidFill>
              <a:schemeClr val="bg1"/>
            </a:solidFill>
            <a:latin typeface="Calibri" pitchFamily="34" charset="0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mtClean="0">
            <a:latin typeface="Calibri" pitchFamily="34" charset="0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939393"/>
        </a:dk2>
        <a:lt2>
          <a:srgbClr val="D90D39"/>
        </a:lt2>
        <a:accent1>
          <a:srgbClr val="A5CCED"/>
        </a:accent1>
        <a:accent2>
          <a:srgbClr val="76B2E4"/>
        </a:accent2>
        <a:accent3>
          <a:srgbClr val="FFFFFF"/>
        </a:accent3>
        <a:accent4>
          <a:srgbClr val="000000"/>
        </a:accent4>
        <a:accent5>
          <a:srgbClr val="CFE2F4"/>
        </a:accent5>
        <a:accent6>
          <a:srgbClr val="6AA1CF"/>
        </a:accent6>
        <a:hlink>
          <a:srgbClr val="4C9BDC"/>
        </a:hlink>
        <a:folHlink>
          <a:srgbClr val="066B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56698</TotalTime>
  <Pages>8</Pages>
  <Words>1081</Words>
  <Application>Microsoft Office PowerPoint</Application>
  <PresentationFormat>A4 (210 x 297 mm)</PresentationFormat>
  <Paragraphs>169</Paragraphs>
  <Slides>15</Slides>
  <Notes>4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Blank</vt:lpstr>
      <vt:lpstr>: CENTRAL EUROPEAN EXPERTS </vt:lpstr>
      <vt:lpstr>We have been instrumental in Slovakia‘s efforts to build knowledge-based economy</vt:lpstr>
      <vt:lpstr>We have a large network of top scientists and universities</vt:lpstr>
      <vt:lpstr>Our consulting projects aim to build and strenghten R&amp;D ecosystems for the long-term</vt:lpstr>
      <vt:lpstr>We have extensive experience in the design and implementation of R&amp;D and commercialization activities in Eastern Europe</vt:lpstr>
      <vt:lpstr>Prezentácia programu PowerPoint</vt:lpstr>
      <vt:lpstr>Strong foothold in local innovation and R&amp;D ecosystem</vt:lpstr>
      <vt:lpstr>As a result of these relationships, we have the strongest pipeline of innovative companies in Slovakia</vt:lpstr>
      <vt:lpstr>In addition, we act as a virtual incubator for innovative Slovak startups</vt:lpstr>
      <vt:lpstr>Neulogy Ventures: source of venture capital funding for university spin-offs and SMEs </vt:lpstr>
      <vt:lpstr>Neulogy Ventures: two funds covering financial needs from seed to expansion stage</vt:lpstr>
      <vt:lpstr>StartupAwards.SK , a true celebration of creative minds and innovative ideas</vt:lpstr>
      <vt:lpstr>Prezentácia programu PowerPoint</vt:lpstr>
      <vt:lpstr>Visegrad countries cooperation – joint platform in Silicon Valley</vt:lpstr>
      <vt:lpstr>We welcome offers for cooperation and partnerships</vt:lpstr>
    </vt:vector>
  </TitlesOfParts>
  <Company>Booz Allen Hamilton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Alica Brendzová</dc:creator>
  <cp:lastModifiedBy>Tomasovic Igor</cp:lastModifiedBy>
  <cp:revision>2808</cp:revision>
  <cp:lastPrinted>2011-03-08T08:19:44Z</cp:lastPrinted>
  <dcterms:created xsi:type="dcterms:W3CDTF">2011-02-17T13:02:44Z</dcterms:created>
  <dcterms:modified xsi:type="dcterms:W3CDTF">2015-03-02T10:18:19Z</dcterms:modified>
</cp:coreProperties>
</file>