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303" r:id="rId2"/>
    <p:sldId id="293" r:id="rId3"/>
    <p:sldId id="331" r:id="rId4"/>
    <p:sldId id="332" r:id="rId5"/>
    <p:sldId id="333" r:id="rId6"/>
    <p:sldId id="334" r:id="rId7"/>
    <p:sldId id="335" r:id="rId8"/>
    <p:sldId id="298" r:id="rId9"/>
    <p:sldId id="320" r:id="rId10"/>
    <p:sldId id="336" r:id="rId11"/>
    <p:sldId id="337" r:id="rId12"/>
    <p:sldId id="318" r:id="rId13"/>
  </p:sldIdLst>
  <p:sldSz cx="9144000" cy="6858000" type="screen4x3"/>
  <p:notesSz cx="7010400" cy="9296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D4D4D"/>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717" autoAdjust="0"/>
  </p:normalViewPr>
  <p:slideViewPr>
    <p:cSldViewPr>
      <p:cViewPr varScale="1">
        <p:scale>
          <a:sx n="131" d="100"/>
          <a:sy n="131" d="100"/>
        </p:scale>
        <p:origin x="1476" y="108"/>
      </p:cViewPr>
      <p:guideLst>
        <p:guide orient="horz" pos="2160"/>
        <p:guide pos="2880"/>
      </p:guideLst>
    </p:cSldViewPr>
  </p:slideViewPr>
  <p:outlineViewPr>
    <p:cViewPr>
      <p:scale>
        <a:sx n="33" d="100"/>
        <a:sy n="33" d="100"/>
      </p:scale>
      <p:origin x="0" y="76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D0EDD937-ABC5-44C5-ADA7-85860F2EE308}" type="datetimeFigureOut">
              <a:rPr lang="de-DE" smtClean="0"/>
              <a:pPr/>
              <a:t>24.03.2015</a:t>
            </a:fld>
            <a:endParaRPr lang="de-DE"/>
          </a:p>
        </p:txBody>
      </p:sp>
      <p:sp>
        <p:nvSpPr>
          <p:cNvPr id="4" name="Fußzeilenplatzhalt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de-DE"/>
          </a:p>
        </p:txBody>
      </p:sp>
    </p:spTree>
    <p:extLst>
      <p:ext uri="{BB962C8B-B14F-4D97-AF65-F5344CB8AC3E}">
        <p14:creationId xmlns:p14="http://schemas.microsoft.com/office/powerpoint/2010/main" val="647343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A515FF37-2120-4D97-9632-5E1D48637E8B}" type="datetimeFigureOut">
              <a:rPr lang="de-DE" smtClean="0"/>
              <a:pPr/>
              <a:t>24.03.2015</a:t>
            </a:fld>
            <a:endParaRPr lang="de-DE"/>
          </a:p>
        </p:txBody>
      </p:sp>
      <p:sp>
        <p:nvSpPr>
          <p:cNvPr id="4" name="Folienbildplatzhalt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130E306A-BE74-4FE4-96FE-09DBF96F347F}" type="slidenum">
              <a:rPr lang="de-DE" smtClean="0"/>
              <a:pPr/>
              <a:t>‹#›</a:t>
            </a:fld>
            <a:endParaRPr lang="de-DE"/>
          </a:p>
        </p:txBody>
      </p:sp>
    </p:spTree>
    <p:extLst>
      <p:ext uri="{BB962C8B-B14F-4D97-AF65-F5344CB8AC3E}">
        <p14:creationId xmlns:p14="http://schemas.microsoft.com/office/powerpoint/2010/main" val="3552692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bg1"/>
                </a:solidFill>
                <a:latin typeface="Arial" charset="0"/>
                <a:ea typeface="ＭＳ Ｐゴシック" charset="-128"/>
              </a:defRPr>
            </a:lvl1pPr>
            <a:lvl2pPr marL="37931725" indent="-37474525" eaLnBrk="0" hangingPunct="0">
              <a:defRPr sz="1000" b="1">
                <a:solidFill>
                  <a:schemeClr val="bg1"/>
                </a:solidFill>
                <a:latin typeface="Arial" charset="0"/>
                <a:ea typeface="ＭＳ Ｐゴシック" charset="-128"/>
              </a:defRPr>
            </a:lvl2pPr>
            <a:lvl3pPr eaLnBrk="0" hangingPunct="0">
              <a:defRPr sz="1000" b="1">
                <a:solidFill>
                  <a:schemeClr val="bg1"/>
                </a:solidFill>
                <a:latin typeface="Arial" charset="0"/>
                <a:ea typeface="ＭＳ Ｐゴシック" charset="-128"/>
              </a:defRPr>
            </a:lvl3pPr>
            <a:lvl4pPr eaLnBrk="0" hangingPunct="0">
              <a:defRPr sz="1000" b="1">
                <a:solidFill>
                  <a:schemeClr val="bg1"/>
                </a:solidFill>
                <a:latin typeface="Arial" charset="0"/>
                <a:ea typeface="ＭＳ Ｐゴシック" charset="-128"/>
              </a:defRPr>
            </a:lvl4pPr>
            <a:lvl5pPr eaLnBrk="0" hangingPunct="0">
              <a:defRPr sz="1000" b="1">
                <a:solidFill>
                  <a:schemeClr val="bg1"/>
                </a:solidFill>
                <a:latin typeface="Arial" charset="0"/>
                <a:ea typeface="ＭＳ Ｐゴシック" charset="-128"/>
              </a:defRPr>
            </a:lvl5pPr>
            <a:lvl6pPr marL="457200" eaLnBrk="0" fontAlgn="base" hangingPunct="0">
              <a:spcBef>
                <a:spcPct val="0"/>
              </a:spcBef>
              <a:spcAft>
                <a:spcPct val="0"/>
              </a:spcAft>
              <a:defRPr sz="1000" b="1">
                <a:solidFill>
                  <a:schemeClr val="bg1"/>
                </a:solidFill>
                <a:latin typeface="Arial" charset="0"/>
                <a:ea typeface="ＭＳ Ｐゴシック" charset="-128"/>
              </a:defRPr>
            </a:lvl6pPr>
            <a:lvl7pPr marL="914400" eaLnBrk="0" fontAlgn="base" hangingPunct="0">
              <a:spcBef>
                <a:spcPct val="0"/>
              </a:spcBef>
              <a:spcAft>
                <a:spcPct val="0"/>
              </a:spcAft>
              <a:defRPr sz="1000" b="1">
                <a:solidFill>
                  <a:schemeClr val="bg1"/>
                </a:solidFill>
                <a:latin typeface="Arial" charset="0"/>
                <a:ea typeface="ＭＳ Ｐゴシック" charset="-128"/>
              </a:defRPr>
            </a:lvl7pPr>
            <a:lvl8pPr marL="1371600" eaLnBrk="0" fontAlgn="base" hangingPunct="0">
              <a:spcBef>
                <a:spcPct val="0"/>
              </a:spcBef>
              <a:spcAft>
                <a:spcPct val="0"/>
              </a:spcAft>
              <a:defRPr sz="1000" b="1">
                <a:solidFill>
                  <a:schemeClr val="bg1"/>
                </a:solidFill>
                <a:latin typeface="Arial" charset="0"/>
                <a:ea typeface="ＭＳ Ｐゴシック" charset="-128"/>
              </a:defRPr>
            </a:lvl8pPr>
            <a:lvl9pPr marL="1828800" eaLnBrk="0" fontAlgn="base" hangingPunct="0">
              <a:spcBef>
                <a:spcPct val="0"/>
              </a:spcBef>
              <a:spcAft>
                <a:spcPct val="0"/>
              </a:spcAft>
              <a:defRPr sz="1000" b="1">
                <a:solidFill>
                  <a:schemeClr val="bg1"/>
                </a:solidFill>
                <a:latin typeface="Arial" charset="0"/>
                <a:ea typeface="ＭＳ Ｐゴシック" charset="-128"/>
              </a:defRPr>
            </a:lvl9pPr>
          </a:lstStyle>
          <a:p>
            <a:pPr eaLnBrk="1" hangingPunct="1"/>
            <a:fld id="{4256A9A2-D3C2-4896-810A-09EC67832678}" type="slidenum">
              <a:rPr lang="en-GB" sz="1200" b="0">
                <a:solidFill>
                  <a:prstClr val="black"/>
                </a:solidFill>
              </a:rPr>
              <a:pPr eaLnBrk="1" hangingPunct="1"/>
              <a:t>12</a:t>
            </a:fld>
            <a:endParaRPr lang="en-GB" sz="1200" b="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755739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611560" y="6356350"/>
            <a:ext cx="2304256" cy="365125"/>
          </a:xfrm>
        </p:spPr>
        <p:txBody>
          <a:bodyPr/>
          <a:lstStyle/>
          <a:p>
            <a:r>
              <a:rPr lang="en-US" smtClean="0"/>
              <a:t>Presentation Ján Turňa</a:t>
            </a:r>
            <a:endParaRPr lang="de-DE" dirty="0"/>
          </a:p>
        </p:txBody>
      </p:sp>
      <p:sp>
        <p:nvSpPr>
          <p:cNvPr id="5" name="Fußzeilenplatzhalter 4"/>
          <p:cNvSpPr>
            <a:spLocks noGrp="1"/>
          </p:cNvSpPr>
          <p:nvPr>
            <p:ph type="ftr" sz="quarter" idx="11"/>
          </p:nvPr>
        </p:nvSpPr>
        <p:spPr>
          <a:xfrm>
            <a:off x="2915816" y="6356350"/>
            <a:ext cx="5328592" cy="365125"/>
          </a:xfrm>
        </p:spPr>
        <p:txBody>
          <a:bodyPr/>
          <a:lstStyle/>
          <a:p>
            <a:r>
              <a:rPr lang="en-GB" smtClean="0"/>
              <a:t>Knowledge Transfer Study 2010-2012  ▪  Workshop CZ-SK-HU-SI  ▪  Prague, 25/4/2012</a:t>
            </a:r>
            <a:endParaRPr lang="de-DE" dirty="0"/>
          </a:p>
        </p:txBody>
      </p:sp>
      <p:sp>
        <p:nvSpPr>
          <p:cNvPr id="6" name="Foliennummernplatzhalter 5"/>
          <p:cNvSpPr>
            <a:spLocks noGrp="1"/>
          </p:cNvSpPr>
          <p:nvPr>
            <p:ph type="sldNum" sz="quarter" idx="12"/>
          </p:nvPr>
        </p:nvSpPr>
        <p:spPr>
          <a:xfrm>
            <a:off x="8244408" y="6356350"/>
            <a:ext cx="504056" cy="365125"/>
          </a:xfrm>
        </p:spPr>
        <p:txBody>
          <a:bodyPr/>
          <a:lstStyle/>
          <a:p>
            <a:fld id="{E39113EA-7C75-44AB-BF10-F277F08D3CCF}"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en-US" smtClean="0"/>
              <a:t>Presentation Ján Turňa</a:t>
            </a:r>
            <a:endParaRPr lang="de-DE"/>
          </a:p>
        </p:txBody>
      </p:sp>
      <p:sp>
        <p:nvSpPr>
          <p:cNvPr id="5" name="Fußzeilenplatzhalter 4"/>
          <p:cNvSpPr>
            <a:spLocks noGrp="1"/>
          </p:cNvSpPr>
          <p:nvPr>
            <p:ph type="ftr" sz="quarter" idx="11"/>
          </p:nvPr>
        </p:nvSpPr>
        <p:spPr/>
        <p:txBody>
          <a:bodyPr/>
          <a:lstStyle/>
          <a:p>
            <a:r>
              <a:rPr lang="en-GB" smtClean="0"/>
              <a:t>Knowledge Transfer Study 2010-2012  ▪  Workshop CZ-SK-HU-SI  ▪  Prague, 25/4/2012</a:t>
            </a:r>
            <a:endParaRPr lang="de-DE"/>
          </a:p>
        </p:txBody>
      </p:sp>
      <p:sp>
        <p:nvSpPr>
          <p:cNvPr id="6" name="Foliennummernplatzhalter 5"/>
          <p:cNvSpPr>
            <a:spLocks noGrp="1"/>
          </p:cNvSpPr>
          <p:nvPr>
            <p:ph type="sldNum" sz="quarter" idx="12"/>
          </p:nvPr>
        </p:nvSpPr>
        <p:spPr/>
        <p:txBody>
          <a:bodyPr/>
          <a:lstStyle/>
          <a:p>
            <a:fld id="{E39113EA-7C75-44AB-BF10-F277F08D3CCF}"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en-US" smtClean="0"/>
              <a:t>Presentation Ján Turňa</a:t>
            </a:r>
            <a:endParaRPr lang="de-DE"/>
          </a:p>
        </p:txBody>
      </p:sp>
      <p:sp>
        <p:nvSpPr>
          <p:cNvPr id="5" name="Fußzeilenplatzhalter 4"/>
          <p:cNvSpPr>
            <a:spLocks noGrp="1"/>
          </p:cNvSpPr>
          <p:nvPr>
            <p:ph type="ftr" sz="quarter" idx="11"/>
          </p:nvPr>
        </p:nvSpPr>
        <p:spPr/>
        <p:txBody>
          <a:bodyPr/>
          <a:lstStyle/>
          <a:p>
            <a:r>
              <a:rPr lang="en-GB" smtClean="0"/>
              <a:t>Knowledge Transfer Study 2010-2012  ▪  Workshop CZ-SK-HU-SI  ▪  Prague, 25/4/2012</a:t>
            </a:r>
            <a:endParaRPr lang="de-DE"/>
          </a:p>
        </p:txBody>
      </p:sp>
      <p:sp>
        <p:nvSpPr>
          <p:cNvPr id="6" name="Foliennummernplatzhalter 5"/>
          <p:cNvSpPr>
            <a:spLocks noGrp="1"/>
          </p:cNvSpPr>
          <p:nvPr>
            <p:ph type="sldNum" sz="quarter" idx="12"/>
          </p:nvPr>
        </p:nvSpPr>
        <p:spPr/>
        <p:txBody>
          <a:bodyPr/>
          <a:lstStyle/>
          <a:p>
            <a:fld id="{E39113EA-7C75-44AB-BF10-F277F08D3CCF}"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sz="2800"/>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sz="2400"/>
            </a:lvl1pPr>
            <a:lvl2pPr>
              <a:defRPr sz="2000"/>
            </a:lvl2pPr>
            <a:lvl3pPr>
              <a:defRPr sz="1800"/>
            </a:lvl3p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4" name="Datumsplatzhalter 3"/>
          <p:cNvSpPr>
            <a:spLocks noGrp="1"/>
          </p:cNvSpPr>
          <p:nvPr>
            <p:ph type="dt" sz="half" idx="10"/>
          </p:nvPr>
        </p:nvSpPr>
        <p:spPr>
          <a:xfrm>
            <a:off x="683568" y="6356350"/>
            <a:ext cx="2088232" cy="365125"/>
          </a:xfrm>
        </p:spPr>
        <p:txBody>
          <a:bodyPr/>
          <a:lstStyle/>
          <a:p>
            <a:r>
              <a:rPr lang="en-US" smtClean="0"/>
              <a:t>Presentation Ján Turňa</a:t>
            </a:r>
            <a:endParaRPr lang="de-DE"/>
          </a:p>
        </p:txBody>
      </p:sp>
      <p:sp>
        <p:nvSpPr>
          <p:cNvPr id="5" name="Fußzeilenplatzhalter 4"/>
          <p:cNvSpPr>
            <a:spLocks noGrp="1"/>
          </p:cNvSpPr>
          <p:nvPr>
            <p:ph type="ftr" sz="quarter" idx="11"/>
          </p:nvPr>
        </p:nvSpPr>
        <p:spPr>
          <a:xfrm>
            <a:off x="2771800" y="6356350"/>
            <a:ext cx="5688632" cy="365125"/>
          </a:xfrm>
        </p:spPr>
        <p:txBody>
          <a:bodyPr/>
          <a:lstStyle/>
          <a:p>
            <a:r>
              <a:rPr lang="en-GB" smtClean="0"/>
              <a:t>Knowledge Transfer Study 2010-2012  ▪  Workshop CZ-SK-HU-SI  ▪  Prague, 25/4/2012</a:t>
            </a:r>
            <a:endParaRPr lang="de-DE" dirty="0"/>
          </a:p>
        </p:txBody>
      </p:sp>
      <p:sp>
        <p:nvSpPr>
          <p:cNvPr id="6" name="Foliennummernplatzhalter 5"/>
          <p:cNvSpPr>
            <a:spLocks noGrp="1"/>
          </p:cNvSpPr>
          <p:nvPr>
            <p:ph type="sldNum" sz="quarter" idx="12"/>
          </p:nvPr>
        </p:nvSpPr>
        <p:spPr/>
        <p:txBody>
          <a:bodyPr/>
          <a:lstStyle/>
          <a:p>
            <a:fld id="{E39113EA-7C75-44AB-BF10-F277F08D3CCF}"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r>
              <a:rPr lang="en-US" smtClean="0"/>
              <a:t>Presentation Ján Turňa</a:t>
            </a:r>
            <a:endParaRPr lang="de-DE"/>
          </a:p>
        </p:txBody>
      </p:sp>
      <p:sp>
        <p:nvSpPr>
          <p:cNvPr id="5" name="Fußzeilenplatzhalter 4"/>
          <p:cNvSpPr>
            <a:spLocks noGrp="1"/>
          </p:cNvSpPr>
          <p:nvPr>
            <p:ph type="ftr" sz="quarter" idx="11"/>
          </p:nvPr>
        </p:nvSpPr>
        <p:spPr/>
        <p:txBody>
          <a:bodyPr/>
          <a:lstStyle/>
          <a:p>
            <a:r>
              <a:rPr lang="en-GB" smtClean="0"/>
              <a:t>Knowledge Transfer Study 2010-2012  ▪  Workshop CZ-SK-HU-SI  ▪  Prague, 25/4/2012</a:t>
            </a:r>
            <a:endParaRPr lang="de-DE"/>
          </a:p>
        </p:txBody>
      </p:sp>
      <p:sp>
        <p:nvSpPr>
          <p:cNvPr id="6" name="Foliennummernplatzhalter 5"/>
          <p:cNvSpPr>
            <a:spLocks noGrp="1"/>
          </p:cNvSpPr>
          <p:nvPr>
            <p:ph type="sldNum" sz="quarter" idx="12"/>
          </p:nvPr>
        </p:nvSpPr>
        <p:spPr/>
        <p:txBody>
          <a:bodyPr/>
          <a:lstStyle/>
          <a:p>
            <a:fld id="{E39113EA-7C75-44AB-BF10-F277F08D3CCF}"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en-US" smtClean="0"/>
              <a:t>Presentation Ján Turňa</a:t>
            </a:r>
            <a:endParaRPr lang="de-DE"/>
          </a:p>
        </p:txBody>
      </p:sp>
      <p:sp>
        <p:nvSpPr>
          <p:cNvPr id="6" name="Fußzeilenplatzhalter 5"/>
          <p:cNvSpPr>
            <a:spLocks noGrp="1"/>
          </p:cNvSpPr>
          <p:nvPr>
            <p:ph type="ftr" sz="quarter" idx="11"/>
          </p:nvPr>
        </p:nvSpPr>
        <p:spPr/>
        <p:txBody>
          <a:bodyPr/>
          <a:lstStyle/>
          <a:p>
            <a:r>
              <a:rPr lang="en-GB" smtClean="0"/>
              <a:t>Knowledge Transfer Study 2010-2012  ▪  Workshop CZ-SK-HU-SI  ▪  Prague, 25/4/2012</a:t>
            </a:r>
            <a:endParaRPr lang="de-DE"/>
          </a:p>
        </p:txBody>
      </p:sp>
      <p:sp>
        <p:nvSpPr>
          <p:cNvPr id="7" name="Foliennummernplatzhalter 6"/>
          <p:cNvSpPr>
            <a:spLocks noGrp="1"/>
          </p:cNvSpPr>
          <p:nvPr>
            <p:ph type="sldNum" sz="quarter" idx="12"/>
          </p:nvPr>
        </p:nvSpPr>
        <p:spPr/>
        <p:txBody>
          <a:bodyPr/>
          <a:lstStyle/>
          <a:p>
            <a:fld id="{E39113EA-7C75-44AB-BF10-F277F08D3CCF}"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en-US" smtClean="0"/>
              <a:t>Presentation Ján Turňa</a:t>
            </a:r>
            <a:endParaRPr lang="de-DE"/>
          </a:p>
        </p:txBody>
      </p:sp>
      <p:sp>
        <p:nvSpPr>
          <p:cNvPr id="8" name="Fußzeilenplatzhalter 7"/>
          <p:cNvSpPr>
            <a:spLocks noGrp="1"/>
          </p:cNvSpPr>
          <p:nvPr>
            <p:ph type="ftr" sz="quarter" idx="11"/>
          </p:nvPr>
        </p:nvSpPr>
        <p:spPr/>
        <p:txBody>
          <a:bodyPr/>
          <a:lstStyle/>
          <a:p>
            <a:r>
              <a:rPr lang="en-GB" smtClean="0"/>
              <a:t>Knowledge Transfer Study 2010-2012  ▪  Workshop CZ-SK-HU-SI  ▪  Prague, 25/4/2012</a:t>
            </a:r>
            <a:endParaRPr lang="de-DE"/>
          </a:p>
        </p:txBody>
      </p:sp>
      <p:sp>
        <p:nvSpPr>
          <p:cNvPr id="9" name="Foliennummernplatzhalter 8"/>
          <p:cNvSpPr>
            <a:spLocks noGrp="1"/>
          </p:cNvSpPr>
          <p:nvPr>
            <p:ph type="sldNum" sz="quarter" idx="12"/>
          </p:nvPr>
        </p:nvSpPr>
        <p:spPr/>
        <p:txBody>
          <a:bodyPr/>
          <a:lstStyle/>
          <a:p>
            <a:fld id="{E39113EA-7C75-44AB-BF10-F277F08D3CCF}"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en-US" smtClean="0"/>
              <a:t>Presentation Ján Turňa</a:t>
            </a:r>
            <a:endParaRPr lang="de-DE"/>
          </a:p>
        </p:txBody>
      </p:sp>
      <p:sp>
        <p:nvSpPr>
          <p:cNvPr id="4" name="Fußzeilenplatzhalter 3"/>
          <p:cNvSpPr>
            <a:spLocks noGrp="1"/>
          </p:cNvSpPr>
          <p:nvPr>
            <p:ph type="ftr" sz="quarter" idx="11"/>
          </p:nvPr>
        </p:nvSpPr>
        <p:spPr/>
        <p:txBody>
          <a:bodyPr/>
          <a:lstStyle/>
          <a:p>
            <a:r>
              <a:rPr lang="en-GB" smtClean="0"/>
              <a:t>Knowledge Transfer Study 2010-2012  ▪  Workshop CZ-SK-HU-SI  ▪  Prague, 25/4/2012</a:t>
            </a:r>
            <a:endParaRPr lang="de-DE"/>
          </a:p>
        </p:txBody>
      </p:sp>
      <p:sp>
        <p:nvSpPr>
          <p:cNvPr id="5" name="Foliennummernplatzhalter 4"/>
          <p:cNvSpPr>
            <a:spLocks noGrp="1"/>
          </p:cNvSpPr>
          <p:nvPr>
            <p:ph type="sldNum" sz="quarter" idx="12"/>
          </p:nvPr>
        </p:nvSpPr>
        <p:spPr/>
        <p:txBody>
          <a:bodyPr/>
          <a:lstStyle/>
          <a:p>
            <a:fld id="{E39113EA-7C75-44AB-BF10-F277F08D3CCF}"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Presentation Ján Turňa</a:t>
            </a:r>
            <a:endParaRPr lang="de-DE"/>
          </a:p>
        </p:txBody>
      </p:sp>
      <p:sp>
        <p:nvSpPr>
          <p:cNvPr id="3" name="Fußzeilenplatzhalter 2"/>
          <p:cNvSpPr>
            <a:spLocks noGrp="1"/>
          </p:cNvSpPr>
          <p:nvPr>
            <p:ph type="ftr" sz="quarter" idx="11"/>
          </p:nvPr>
        </p:nvSpPr>
        <p:spPr/>
        <p:txBody>
          <a:bodyPr/>
          <a:lstStyle/>
          <a:p>
            <a:r>
              <a:rPr lang="en-GB" smtClean="0"/>
              <a:t>Knowledge Transfer Study 2010-2012  ▪  Workshop CZ-SK-HU-SI  ▪  Prague, 25/4/2012</a:t>
            </a:r>
            <a:endParaRPr lang="de-DE"/>
          </a:p>
        </p:txBody>
      </p:sp>
      <p:sp>
        <p:nvSpPr>
          <p:cNvPr id="4" name="Foliennummernplatzhalter 3"/>
          <p:cNvSpPr>
            <a:spLocks noGrp="1"/>
          </p:cNvSpPr>
          <p:nvPr>
            <p:ph type="sldNum" sz="quarter" idx="12"/>
          </p:nvPr>
        </p:nvSpPr>
        <p:spPr/>
        <p:txBody>
          <a:bodyPr/>
          <a:lstStyle/>
          <a:p>
            <a:fld id="{E39113EA-7C75-44AB-BF10-F277F08D3CCF}"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en-US" smtClean="0"/>
              <a:t>Presentation Ján Turňa</a:t>
            </a:r>
            <a:endParaRPr lang="de-DE"/>
          </a:p>
        </p:txBody>
      </p:sp>
      <p:sp>
        <p:nvSpPr>
          <p:cNvPr id="6" name="Fußzeilenplatzhalter 5"/>
          <p:cNvSpPr>
            <a:spLocks noGrp="1"/>
          </p:cNvSpPr>
          <p:nvPr>
            <p:ph type="ftr" sz="quarter" idx="11"/>
          </p:nvPr>
        </p:nvSpPr>
        <p:spPr/>
        <p:txBody>
          <a:bodyPr/>
          <a:lstStyle/>
          <a:p>
            <a:r>
              <a:rPr lang="en-GB" smtClean="0"/>
              <a:t>Knowledge Transfer Study 2010-2012  ▪  Workshop CZ-SK-HU-SI  ▪  Prague, 25/4/2012</a:t>
            </a:r>
            <a:endParaRPr lang="de-DE"/>
          </a:p>
        </p:txBody>
      </p:sp>
      <p:sp>
        <p:nvSpPr>
          <p:cNvPr id="7" name="Foliennummernplatzhalter 6"/>
          <p:cNvSpPr>
            <a:spLocks noGrp="1"/>
          </p:cNvSpPr>
          <p:nvPr>
            <p:ph type="sldNum" sz="quarter" idx="12"/>
          </p:nvPr>
        </p:nvSpPr>
        <p:spPr/>
        <p:txBody>
          <a:bodyPr/>
          <a:lstStyle/>
          <a:p>
            <a:fld id="{E39113EA-7C75-44AB-BF10-F277F08D3CCF}"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en-US" smtClean="0"/>
              <a:t>Presentation Ján Turňa</a:t>
            </a:r>
            <a:endParaRPr lang="de-DE"/>
          </a:p>
        </p:txBody>
      </p:sp>
      <p:sp>
        <p:nvSpPr>
          <p:cNvPr id="6" name="Fußzeilenplatzhalter 5"/>
          <p:cNvSpPr>
            <a:spLocks noGrp="1"/>
          </p:cNvSpPr>
          <p:nvPr>
            <p:ph type="ftr" sz="quarter" idx="11"/>
          </p:nvPr>
        </p:nvSpPr>
        <p:spPr/>
        <p:txBody>
          <a:bodyPr/>
          <a:lstStyle/>
          <a:p>
            <a:r>
              <a:rPr lang="en-GB" smtClean="0"/>
              <a:t>Knowledge Transfer Study 2010-2012  ▪  Workshop CZ-SK-HU-SI  ▪  Prague, 25/4/2012</a:t>
            </a:r>
            <a:endParaRPr lang="de-DE"/>
          </a:p>
        </p:txBody>
      </p:sp>
      <p:sp>
        <p:nvSpPr>
          <p:cNvPr id="7" name="Foliennummernplatzhalter 6"/>
          <p:cNvSpPr>
            <a:spLocks noGrp="1"/>
          </p:cNvSpPr>
          <p:nvPr>
            <p:ph type="sldNum" sz="quarter" idx="12"/>
          </p:nvPr>
        </p:nvSpPr>
        <p:spPr/>
        <p:txBody>
          <a:bodyPr/>
          <a:lstStyle/>
          <a:p>
            <a:fld id="{E39113EA-7C75-44AB-BF10-F277F08D3CCF}"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83568" y="274638"/>
            <a:ext cx="7632848"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683568" y="1600200"/>
            <a:ext cx="8003232"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4" name="Datumsplatzhalter 3"/>
          <p:cNvSpPr>
            <a:spLocks noGrp="1"/>
          </p:cNvSpPr>
          <p:nvPr>
            <p:ph type="dt" sz="half" idx="2"/>
          </p:nvPr>
        </p:nvSpPr>
        <p:spPr>
          <a:xfrm>
            <a:off x="683568" y="6356350"/>
            <a:ext cx="2376264"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US" smtClean="0"/>
              <a:t>Presentation Ján Turňa</a:t>
            </a:r>
            <a:endParaRPr lang="de-DE" dirty="0" smtClean="0"/>
          </a:p>
        </p:txBody>
      </p:sp>
      <p:sp>
        <p:nvSpPr>
          <p:cNvPr id="5" name="Fußzeilenplatzhalter 4"/>
          <p:cNvSpPr>
            <a:spLocks noGrp="1"/>
          </p:cNvSpPr>
          <p:nvPr>
            <p:ph type="ftr" sz="quarter" idx="3"/>
          </p:nvPr>
        </p:nvSpPr>
        <p:spPr>
          <a:xfrm>
            <a:off x="2627784" y="6356350"/>
            <a:ext cx="583264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Knowledge Transfer Study 2010-2012  ▪  Workshop CZ-SK-HU-SI  ▪  Prague, 25/4/2012</a:t>
            </a:r>
            <a:endParaRPr lang="de-DE" dirty="0"/>
          </a:p>
        </p:txBody>
      </p:sp>
      <p:sp>
        <p:nvSpPr>
          <p:cNvPr id="6" name="Foliennummernplatzhalter 5"/>
          <p:cNvSpPr>
            <a:spLocks noGrp="1"/>
          </p:cNvSpPr>
          <p:nvPr>
            <p:ph type="sldNum" sz="quarter" idx="4"/>
          </p:nvPr>
        </p:nvSpPr>
        <p:spPr>
          <a:xfrm>
            <a:off x="8456787" y="6357616"/>
            <a:ext cx="5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113EA-7C75-44AB-BF10-F277F08D3CCF}" type="slidenum">
              <a:rPr lang="de-DE" smtClean="0"/>
              <a:pPr/>
              <a:t>‹#›</a:t>
            </a:fld>
            <a:endParaRPr lang="de-DE" dirty="0"/>
          </a:p>
        </p:txBody>
      </p:sp>
      <p:pic>
        <p:nvPicPr>
          <p:cNvPr id="1026" name="Picture 2"/>
          <p:cNvPicPr>
            <a:picLocks noChangeAspect="1" noChangeArrowheads="1"/>
          </p:cNvPicPr>
          <p:nvPr userDrawn="1"/>
        </p:nvPicPr>
        <p:blipFill>
          <a:blip r:embed="rId13" cstate="print"/>
          <a:srcRect/>
          <a:stretch>
            <a:fillRect/>
          </a:stretch>
        </p:blipFill>
        <p:spPr bwMode="auto">
          <a:xfrm>
            <a:off x="8460432" y="116632"/>
            <a:ext cx="579437" cy="579437"/>
          </a:xfrm>
          <a:prstGeom prst="rect">
            <a:avLst/>
          </a:prstGeom>
          <a:noFill/>
          <a:ln w="9525">
            <a:noFill/>
            <a:miter lim="800000"/>
            <a:headEnd/>
            <a:tailEnd/>
          </a:ln>
        </p:spPr>
      </p:pic>
      <p:sp>
        <p:nvSpPr>
          <p:cNvPr id="9" name="Rechteck 8"/>
          <p:cNvSpPr/>
          <p:nvPr userDrawn="1"/>
        </p:nvSpPr>
        <p:spPr>
          <a:xfrm>
            <a:off x="0" y="0"/>
            <a:ext cx="467544" cy="6858000"/>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10"/>
          <p:cNvCxnSpPr/>
          <p:nvPr userDrawn="1"/>
        </p:nvCxnSpPr>
        <p:spPr>
          <a:xfrm>
            <a:off x="467544" y="1484784"/>
            <a:ext cx="86764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467544" y="6237312"/>
            <a:ext cx="8676456"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txStyles>
    <p:titleStyle>
      <a:lvl1pPr algn="ctr" defTabSz="914400" rtl="0" eaLnBrk="1" latinLnBrk="0" hangingPunct="1">
        <a:spcBef>
          <a:spcPct val="0"/>
        </a:spcBef>
        <a:buNone/>
        <a:defRPr sz="32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4F81BD"/>
        </a:buClr>
        <a:buFont typeface="Wingdings" pitchFamily="2" charset="2"/>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vti@cvtisr.sk"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827584" y="2708920"/>
            <a:ext cx="1872208" cy="1872208"/>
          </a:xfrm>
          <a:prstGeom prst="rect">
            <a:avLst/>
          </a:prstGeom>
          <a:noFill/>
          <a:ln w="9525">
            <a:noFill/>
            <a:miter lim="800000"/>
            <a:headEnd/>
            <a:tailEnd/>
          </a:ln>
        </p:spPr>
      </p:pic>
      <p:sp>
        <p:nvSpPr>
          <p:cNvPr id="11" name="Rechteck 10"/>
          <p:cNvSpPr/>
          <p:nvPr/>
        </p:nvSpPr>
        <p:spPr>
          <a:xfrm>
            <a:off x="483394" y="6165304"/>
            <a:ext cx="866060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grpSp>
        <p:nvGrpSpPr>
          <p:cNvPr id="6" name="Skupina 5"/>
          <p:cNvGrpSpPr/>
          <p:nvPr/>
        </p:nvGrpSpPr>
        <p:grpSpPr>
          <a:xfrm>
            <a:off x="7668344" y="116632"/>
            <a:ext cx="1440160" cy="1100732"/>
            <a:chOff x="7668344" y="116632"/>
            <a:chExt cx="1440160" cy="1100732"/>
          </a:xfrm>
        </p:grpSpPr>
        <p:sp>
          <p:nvSpPr>
            <p:cNvPr id="8" name="Obdĺžnik 7"/>
            <p:cNvSpPr/>
            <p:nvPr/>
          </p:nvSpPr>
          <p:spPr>
            <a:xfrm>
              <a:off x="7668344" y="116632"/>
              <a:ext cx="1440160" cy="1100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0" name="Obrázo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4421" y="264694"/>
              <a:ext cx="950067" cy="952670"/>
            </a:xfrm>
            <a:prstGeom prst="rect">
              <a:avLst/>
            </a:prstGeom>
          </p:spPr>
        </p:pic>
      </p:grpSp>
      <p:sp>
        <p:nvSpPr>
          <p:cNvPr id="12" name="Titel 1"/>
          <p:cNvSpPr txBox="1">
            <a:spLocks/>
          </p:cNvSpPr>
          <p:nvPr/>
        </p:nvSpPr>
        <p:spPr>
          <a:xfrm>
            <a:off x="611560" y="274638"/>
            <a:ext cx="7632848" cy="9427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solidFill>
                <a:latin typeface="Verdana" pitchFamily="34" charset="0"/>
                <a:ea typeface="Verdana" pitchFamily="34" charset="0"/>
                <a:cs typeface="Verdana" pitchFamily="34" charset="0"/>
              </a:defRPr>
            </a:lvl1pPr>
          </a:lstStyle>
          <a:p>
            <a:pPr algn="l"/>
            <a:r>
              <a:rPr lang="en-US" sz="2200" dirty="0" smtClean="0">
                <a:solidFill>
                  <a:schemeClr val="tx2">
                    <a:lumMod val="75000"/>
                  </a:schemeClr>
                </a:solidFill>
              </a:rPr>
              <a:t>Slovak Centre</a:t>
            </a:r>
            <a:r>
              <a:rPr lang="sk-SK" sz="2200" dirty="0" smtClean="0">
                <a:solidFill>
                  <a:schemeClr val="tx2">
                    <a:lumMod val="75000"/>
                  </a:schemeClr>
                </a:solidFill>
              </a:rPr>
              <a:t> of </a:t>
            </a:r>
            <a:r>
              <a:rPr lang="en-US" sz="2200" dirty="0" smtClean="0">
                <a:solidFill>
                  <a:schemeClr val="tx2">
                    <a:lumMod val="75000"/>
                  </a:schemeClr>
                </a:solidFill>
              </a:rPr>
              <a:t>Scientific and Technical Information</a:t>
            </a:r>
            <a:endParaRPr lang="sk-SK" sz="2200" dirty="0">
              <a:solidFill>
                <a:schemeClr val="tx2">
                  <a:lumMod val="75000"/>
                </a:schemeClr>
              </a:solidFill>
            </a:endParaRPr>
          </a:p>
        </p:txBody>
      </p:sp>
      <p:sp>
        <p:nvSpPr>
          <p:cNvPr id="13" name="Titel 1"/>
          <p:cNvSpPr txBox="1">
            <a:spLocks/>
          </p:cNvSpPr>
          <p:nvPr/>
        </p:nvSpPr>
        <p:spPr>
          <a:xfrm>
            <a:off x="2915816" y="2492896"/>
            <a:ext cx="5911356" cy="23042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solidFill>
                <a:latin typeface="Verdana" pitchFamily="34" charset="0"/>
                <a:ea typeface="Verdana" pitchFamily="34" charset="0"/>
                <a:cs typeface="Verdana" pitchFamily="34" charset="0"/>
              </a:defRPr>
            </a:lvl1pPr>
          </a:lstStyle>
          <a:p>
            <a:pPr algn="l">
              <a:spcBef>
                <a:spcPts val="1800"/>
              </a:spcBef>
              <a:spcAft>
                <a:spcPts val="3000"/>
              </a:spcAft>
            </a:pPr>
            <a:r>
              <a:rPr lang="en-GB" sz="2400" dirty="0" smtClean="0">
                <a:solidFill>
                  <a:schemeClr val="tx1">
                    <a:lumMod val="65000"/>
                    <a:lumOff val="35000"/>
                  </a:schemeClr>
                </a:solidFill>
                <a:effectLst>
                  <a:outerShdw blurRad="38100" dist="38100" dir="2700000" algn="tl">
                    <a:srgbClr val="000000">
                      <a:alpha val="43137"/>
                    </a:srgbClr>
                  </a:outerShdw>
                </a:effectLst>
                <a:latin typeface="Century Gothic" panose="020B0502020202020204" pitchFamily="34" charset="0"/>
              </a:rPr>
              <a:t>Technology Transfer in Slovakia</a:t>
            </a:r>
            <a:endParaRPr lang="en-GB" sz="2400" dirty="0">
              <a:solidFill>
                <a:schemeClr val="tx1">
                  <a:lumMod val="65000"/>
                  <a:lumOff val="35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14" name="Untertitel 2"/>
          <p:cNvSpPr>
            <a:spLocks noGrp="1"/>
          </p:cNvSpPr>
          <p:nvPr>
            <p:ph type="subTitle" idx="1"/>
          </p:nvPr>
        </p:nvSpPr>
        <p:spPr>
          <a:xfrm>
            <a:off x="6012160" y="5157192"/>
            <a:ext cx="2808312" cy="504056"/>
          </a:xfrm>
        </p:spPr>
        <p:txBody>
          <a:bodyPr>
            <a:normAutofit/>
          </a:bodyPr>
          <a:lstStyle/>
          <a:p>
            <a:pPr algn="r"/>
            <a:r>
              <a:rPr lang="sk-SK" sz="2000" b="1" dirty="0" smtClean="0">
                <a:solidFill>
                  <a:schemeClr val="accent1">
                    <a:lumMod val="60000"/>
                    <a:lumOff val="40000"/>
                  </a:schemeClr>
                </a:solidFill>
                <a:effectLst>
                  <a:outerShdw blurRad="38100" dist="38100" dir="2700000" algn="tl">
                    <a:srgbClr val="000000">
                      <a:alpha val="43137"/>
                    </a:srgbClr>
                  </a:outerShdw>
                </a:effectLst>
                <a:latin typeface="Century Gothic" panose="020B0502020202020204" pitchFamily="34" charset="0"/>
              </a:rPr>
              <a:t>Miroslav Kubiš</a:t>
            </a:r>
          </a:p>
        </p:txBody>
      </p:sp>
      <p:sp>
        <p:nvSpPr>
          <p:cNvPr id="15" name="Textfeld 8"/>
          <p:cNvSpPr txBox="1"/>
          <p:nvPr/>
        </p:nvSpPr>
        <p:spPr>
          <a:xfrm>
            <a:off x="755576" y="6258798"/>
            <a:ext cx="5400600" cy="584775"/>
          </a:xfrm>
          <a:prstGeom prst="rect">
            <a:avLst/>
          </a:prstGeom>
          <a:solidFill>
            <a:schemeClr val="bg1"/>
          </a:solidFill>
        </p:spPr>
        <p:txBody>
          <a:bodyPr wrap="square" rtlCol="0">
            <a:spAutoFit/>
          </a:bodyPr>
          <a:lstStyle/>
          <a:p>
            <a:r>
              <a:rPr lang="en-US" sz="1600" b="1" dirty="0">
                <a:solidFill>
                  <a:prstClr val="black"/>
                </a:solidFill>
                <a:latin typeface="Century Gothic" panose="020B0502020202020204" pitchFamily="34" charset="0"/>
              </a:rPr>
              <a:t>SLOVAKIA INDUSTRY AND KNOWLEDGE TRANSFER</a:t>
            </a:r>
          </a:p>
          <a:p>
            <a:r>
              <a:rPr lang="sk-SK" sz="1600" i="1" dirty="0" smtClean="0">
                <a:solidFill>
                  <a:prstClr val="black"/>
                </a:solidFill>
                <a:latin typeface="Century Gothic" panose="020B0502020202020204" pitchFamily="34" charset="0"/>
              </a:rPr>
              <a:t>Bratislava</a:t>
            </a:r>
            <a:r>
              <a:rPr lang="en-GB" sz="1600" i="1" dirty="0" smtClean="0">
                <a:solidFill>
                  <a:prstClr val="black"/>
                </a:solidFill>
                <a:latin typeface="Century Gothic" panose="020B0502020202020204" pitchFamily="34" charset="0"/>
              </a:rPr>
              <a:t>, </a:t>
            </a:r>
            <a:r>
              <a:rPr lang="sk-SK" sz="1600" i="1" dirty="0" smtClean="0">
                <a:solidFill>
                  <a:prstClr val="black"/>
                </a:solidFill>
                <a:latin typeface="Century Gothic" panose="020B0502020202020204" pitchFamily="34" charset="0"/>
              </a:rPr>
              <a:t>24th </a:t>
            </a:r>
            <a:r>
              <a:rPr lang="en-GB" sz="1600" i="1" dirty="0" smtClean="0">
                <a:solidFill>
                  <a:prstClr val="black"/>
                </a:solidFill>
                <a:latin typeface="Century Gothic" panose="020B0502020202020204" pitchFamily="34" charset="0"/>
              </a:rPr>
              <a:t>March 2</a:t>
            </a:r>
            <a:r>
              <a:rPr lang="sk-SK" sz="1600" i="1" dirty="0" smtClean="0">
                <a:solidFill>
                  <a:prstClr val="black"/>
                </a:solidFill>
                <a:latin typeface="Century Gothic" panose="020B0502020202020204" pitchFamily="34" charset="0"/>
              </a:rPr>
              <a:t>015</a:t>
            </a:r>
            <a:endParaRPr lang="en-GB" sz="1600" i="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0233960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textu 5"/>
          <p:cNvSpPr>
            <a:spLocks noGrp="1"/>
          </p:cNvSpPr>
          <p:nvPr>
            <p:ph type="body" sz="half" idx="2"/>
          </p:nvPr>
        </p:nvSpPr>
        <p:spPr>
          <a:xfrm>
            <a:off x="755576" y="1556792"/>
            <a:ext cx="7872412" cy="4583113"/>
          </a:xfrm>
        </p:spPr>
        <p:txBody>
          <a:bodyPr/>
          <a:lstStyle/>
          <a:p>
            <a:pPr algn="just" eaLnBrk="1" hangingPunct="1">
              <a:tabLst>
                <a:tab pos="801688" algn="l"/>
              </a:tabLst>
            </a:pPr>
            <a:endParaRPr lang="en-GB" sz="700" dirty="0" smtClean="0">
              <a:solidFill>
                <a:srgbClr val="17375E"/>
              </a:solidFill>
              <a:latin typeface="Tahoma" charset="0"/>
              <a:cs typeface="Tahoma" charset="0"/>
            </a:endParaRPr>
          </a:p>
          <a:p>
            <a:pPr>
              <a:tabLst>
                <a:tab pos="801688" algn="l"/>
              </a:tabLst>
            </a:pPr>
            <a:r>
              <a:rPr lang="en-US" sz="2000" b="1" dirty="0" smtClean="0">
                <a:solidFill>
                  <a:schemeClr val="tx2">
                    <a:lumMod val="75000"/>
                  </a:schemeClr>
                </a:solidFill>
              </a:rPr>
              <a:t>Establishment and </a:t>
            </a:r>
            <a:r>
              <a:rPr lang="en-GB" sz="2000" b="1" dirty="0" smtClean="0">
                <a:solidFill>
                  <a:schemeClr val="tx2">
                    <a:lumMod val="75000"/>
                  </a:schemeClr>
                </a:solidFill>
              </a:rPr>
              <a:t>Development </a:t>
            </a:r>
            <a:r>
              <a:rPr lang="en-US" sz="2000" b="1" dirty="0" smtClean="0">
                <a:solidFill>
                  <a:schemeClr val="tx2">
                    <a:lumMod val="75000"/>
                  </a:schemeClr>
                </a:solidFill>
              </a:rPr>
              <a:t>of National Business Centre in Slovakia</a:t>
            </a:r>
            <a:r>
              <a:rPr lang="sk-SK" sz="2000" b="1" dirty="0" smtClean="0">
                <a:solidFill>
                  <a:schemeClr val="tx2">
                    <a:lumMod val="75000"/>
                  </a:schemeClr>
                </a:solidFill>
              </a:rPr>
              <a:t> – </a:t>
            </a:r>
            <a:r>
              <a:rPr lang="en-US" sz="2000" b="1" dirty="0" smtClean="0">
                <a:solidFill>
                  <a:schemeClr val="tx2">
                    <a:lumMod val="75000"/>
                  </a:schemeClr>
                </a:solidFill>
              </a:rPr>
              <a:t>1</a:t>
            </a:r>
            <a:r>
              <a:rPr lang="en-US" sz="2000" b="1" baseline="30000" dirty="0" smtClean="0">
                <a:solidFill>
                  <a:schemeClr val="tx2">
                    <a:lumMod val="75000"/>
                  </a:schemeClr>
                </a:solidFill>
              </a:rPr>
              <a:t>st</a:t>
            </a:r>
            <a:r>
              <a:rPr lang="en-US" sz="2000" b="1" dirty="0" smtClean="0">
                <a:solidFill>
                  <a:schemeClr val="tx2">
                    <a:lumMod val="75000"/>
                  </a:schemeClr>
                </a:solidFill>
              </a:rPr>
              <a:t> phase</a:t>
            </a:r>
            <a:r>
              <a:rPr lang="en-GB" sz="1800" dirty="0" smtClean="0"/>
              <a:t/>
            </a:r>
            <a:br>
              <a:rPr lang="en-GB" sz="1800" dirty="0" smtClean="0"/>
            </a:br>
            <a:endParaRPr lang="en-GB" sz="1800" dirty="0" smtClean="0"/>
          </a:p>
          <a:p>
            <a:pPr eaLnBrk="1" hangingPunct="1">
              <a:spcBef>
                <a:spcPts val="500"/>
              </a:spcBef>
              <a:tabLst>
                <a:tab pos="801688" algn="l"/>
              </a:tabLst>
            </a:pPr>
            <a:endParaRPr lang="en-GB" sz="1800" dirty="0" smtClean="0"/>
          </a:p>
          <a:p>
            <a:r>
              <a:rPr lang="en-US" sz="2000" b="1" dirty="0" smtClean="0">
                <a:solidFill>
                  <a:srgbClr val="17375E"/>
                </a:solidFill>
              </a:rPr>
              <a:t>IMPLEMENTATION</a:t>
            </a:r>
            <a:endParaRPr lang="sk-SK" sz="2000" b="1" dirty="0">
              <a:solidFill>
                <a:srgbClr val="17375E"/>
              </a:solidFill>
            </a:endParaRPr>
          </a:p>
          <a:p>
            <a:pPr eaLnBrk="1" hangingPunct="1">
              <a:tabLst>
                <a:tab pos="801688" algn="l"/>
              </a:tabLst>
            </a:pPr>
            <a:r>
              <a:rPr lang="en-GB" sz="1800" dirty="0" smtClean="0">
                <a:solidFill>
                  <a:srgbClr val="17375E"/>
                </a:solidFill>
              </a:rPr>
              <a:t>6/2014 </a:t>
            </a:r>
            <a:r>
              <a:rPr lang="en-GB" sz="1800" dirty="0">
                <a:solidFill>
                  <a:srgbClr val="17375E"/>
                </a:solidFill>
              </a:rPr>
              <a:t>– 10/2015</a:t>
            </a:r>
          </a:p>
          <a:p>
            <a:pPr eaLnBrk="1" hangingPunct="1">
              <a:tabLst>
                <a:tab pos="801688" algn="l"/>
              </a:tabLst>
            </a:pPr>
            <a:endParaRPr lang="en-GB" sz="1800" dirty="0" smtClean="0"/>
          </a:p>
          <a:p>
            <a:pPr eaLnBrk="1" hangingPunct="1">
              <a:spcBef>
                <a:spcPts val="500"/>
              </a:spcBef>
              <a:tabLst>
                <a:tab pos="801688" algn="l"/>
              </a:tabLst>
            </a:pPr>
            <a:r>
              <a:rPr lang="en-US" sz="2000" b="1" dirty="0" smtClean="0">
                <a:solidFill>
                  <a:srgbClr val="17375E"/>
                </a:solidFill>
              </a:rPr>
              <a:t>BUDGET</a:t>
            </a:r>
            <a:r>
              <a:rPr lang="en-GB" sz="2000" b="1" dirty="0" smtClean="0"/>
              <a:t> </a:t>
            </a:r>
          </a:p>
          <a:p>
            <a:pPr algn="just">
              <a:tabLst>
                <a:tab pos="801688" algn="l"/>
              </a:tabLst>
            </a:pPr>
            <a:r>
              <a:rPr lang="en-GB" sz="1800" dirty="0" smtClean="0">
                <a:solidFill>
                  <a:srgbClr val="17375E"/>
                </a:solidFill>
              </a:rPr>
              <a:t>€9</a:t>
            </a:r>
            <a:r>
              <a:rPr lang="sk-SK" sz="1800" dirty="0" smtClean="0">
                <a:solidFill>
                  <a:srgbClr val="17375E"/>
                </a:solidFill>
              </a:rPr>
              <a:t>,</a:t>
            </a:r>
            <a:r>
              <a:rPr lang="en-GB" sz="1800" dirty="0" smtClean="0">
                <a:solidFill>
                  <a:srgbClr val="17375E"/>
                </a:solidFill>
              </a:rPr>
              <a:t>989</a:t>
            </a:r>
            <a:r>
              <a:rPr lang="sk-SK" sz="1800" dirty="0" smtClean="0">
                <a:solidFill>
                  <a:srgbClr val="17375E"/>
                </a:solidFill>
              </a:rPr>
              <a:t> </a:t>
            </a:r>
            <a:r>
              <a:rPr lang="en-GB" sz="1800" dirty="0" smtClean="0">
                <a:solidFill>
                  <a:srgbClr val="17375E"/>
                </a:solidFill>
              </a:rPr>
              <a:t>602</a:t>
            </a:r>
            <a:r>
              <a:rPr lang="sk-SK" sz="1800" dirty="0" smtClean="0">
                <a:solidFill>
                  <a:srgbClr val="17375E"/>
                </a:solidFill>
              </a:rPr>
              <a:t>.</a:t>
            </a:r>
            <a:r>
              <a:rPr lang="en-GB" sz="1800" dirty="0" smtClean="0">
                <a:solidFill>
                  <a:srgbClr val="17375E"/>
                </a:solidFill>
              </a:rPr>
              <a:t>86</a:t>
            </a:r>
            <a:endParaRPr lang="sk-SK" sz="1800" dirty="0" smtClean="0">
              <a:solidFill>
                <a:srgbClr val="17375E"/>
              </a:solidFill>
            </a:endParaRPr>
          </a:p>
          <a:p>
            <a:pPr algn="just">
              <a:tabLst>
                <a:tab pos="801688" algn="l"/>
              </a:tabLst>
            </a:pPr>
            <a:endParaRPr lang="sk-SK" sz="1800" dirty="0">
              <a:solidFill>
                <a:srgbClr val="17375E"/>
              </a:solidFill>
            </a:endParaRPr>
          </a:p>
          <a:p>
            <a:pPr algn="just">
              <a:tabLst>
                <a:tab pos="801688" algn="l"/>
              </a:tabLst>
            </a:pPr>
            <a:r>
              <a:rPr lang="sk-SK" sz="2000" b="1" dirty="0" smtClean="0">
                <a:solidFill>
                  <a:srgbClr val="17375E"/>
                </a:solidFill>
              </a:rPr>
              <a:t>PARTNER</a:t>
            </a:r>
          </a:p>
          <a:p>
            <a:pPr algn="just">
              <a:tabLst>
                <a:tab pos="801688" algn="l"/>
              </a:tabLst>
            </a:pPr>
            <a:r>
              <a:rPr lang="sk-SK" sz="1800" dirty="0" smtClean="0">
                <a:solidFill>
                  <a:srgbClr val="17375E"/>
                </a:solidFill>
              </a:rPr>
              <a:t>Slovak Business Agency</a:t>
            </a:r>
            <a:endParaRPr lang="en-GB" sz="1800" dirty="0">
              <a:solidFill>
                <a:srgbClr val="17375E"/>
              </a:solidFill>
            </a:endParaRPr>
          </a:p>
        </p:txBody>
      </p:sp>
      <p:sp>
        <p:nvSpPr>
          <p:cNvPr id="9" name="Zástupný symbol textu 5"/>
          <p:cNvSpPr txBox="1">
            <a:spLocks/>
          </p:cNvSpPr>
          <p:nvPr/>
        </p:nvSpPr>
        <p:spPr bwMode="auto">
          <a:xfrm>
            <a:off x="6876256" y="979388"/>
            <a:ext cx="2268537" cy="433388"/>
          </a:xfrm>
          <a:prstGeom prst="rect">
            <a:avLst/>
          </a:prstGeom>
          <a:noFill/>
          <a:ln>
            <a:noFill/>
          </a:ln>
          <a:extLst/>
        </p:spPr>
        <p:txBody>
          <a:bodyPr/>
          <a:lstStyle>
            <a:lvl1pPr marL="0" indent="0" algn="l" rtl="0" eaLnBrk="0" fontAlgn="base" hangingPunct="0">
              <a:spcBef>
                <a:spcPct val="20000"/>
              </a:spcBef>
              <a:spcAft>
                <a:spcPct val="0"/>
              </a:spcAft>
              <a:buFont typeface="Arial" charset="0"/>
              <a:buNone/>
              <a:defRPr sz="1400"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charset="0"/>
              <a:buNone/>
              <a:defRPr sz="12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0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9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r" eaLnBrk="1" hangingPunct="1">
              <a:defRPr/>
            </a:pPr>
            <a:r>
              <a:rPr lang="en-GB" b="1" i="1" dirty="0">
                <a:solidFill>
                  <a:schemeClr val="accent6">
                    <a:lumMod val="75000"/>
                  </a:schemeClr>
                </a:solidFill>
                <a:latin typeface="Verdana" pitchFamily="34" charset="0"/>
                <a:ea typeface="Verdana" pitchFamily="34" charset="0"/>
                <a:cs typeface="Verdana" pitchFamily="34" charset="0"/>
              </a:rPr>
              <a:t>http://npc.cvtisr.sk</a:t>
            </a:r>
          </a:p>
        </p:txBody>
      </p:sp>
      <p:sp>
        <p:nvSpPr>
          <p:cNvPr id="10" name="Obdĺžnik 7"/>
          <p:cNvSpPr>
            <a:spLocks noChangeArrowheads="1"/>
          </p:cNvSpPr>
          <p:nvPr/>
        </p:nvSpPr>
        <p:spPr bwMode="auto">
          <a:xfrm>
            <a:off x="539552" y="332656"/>
            <a:ext cx="6768752" cy="1029758"/>
          </a:xfrm>
          <a:prstGeom prst="rect">
            <a:avLst/>
          </a:prstGeom>
          <a:extLst/>
        </p:spPr>
        <p:txBody>
          <a:bodyPr vert="horz" lIns="91440" tIns="45720" rIns="91440" bIns="45720" rtlCol="0" anchor="ctr">
            <a:noAutofit/>
          </a:bodyPr>
          <a:lstStyle/>
          <a:p>
            <a:pPr>
              <a:spcBef>
                <a:spcPct val="0"/>
              </a:spcBef>
            </a:pPr>
            <a:r>
              <a:rPr lang="sk-SK" sz="3000" b="1" dirty="0" smtClean="0">
                <a:solidFill>
                  <a:schemeClr val="tx2">
                    <a:lumMod val="75000"/>
                  </a:schemeClr>
                </a:solidFill>
                <a:latin typeface="Verdana" pitchFamily="34" charset="0"/>
                <a:ea typeface="Verdana" pitchFamily="34" charset="0"/>
                <a:cs typeface="Verdana" pitchFamily="34" charset="0"/>
              </a:rPr>
              <a:t>NPC</a:t>
            </a:r>
            <a:endParaRPr lang="en-GB" sz="3000" b="1" dirty="0">
              <a:solidFill>
                <a:schemeClr val="tx2">
                  <a:lumMod val="75000"/>
                </a:schemeClr>
              </a:solidFill>
              <a:latin typeface="Verdana" pitchFamily="34" charset="0"/>
              <a:ea typeface="Verdana" pitchFamily="34" charset="0"/>
              <a:cs typeface="Verdana" pitchFamily="34" charset="0"/>
            </a:endParaRPr>
          </a:p>
        </p:txBody>
      </p:sp>
      <p:pic>
        <p:nvPicPr>
          <p:cNvPr id="11" name="Picture 5" descr="C:\Documents and Settings\Administrator\My Documents\Daniela\NISPEZ\logo_OP_Va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9425" y="6021288"/>
            <a:ext cx="692375" cy="69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SABAKA~1.SPA\AppData\Local\Temp\Rar$DR13.609\Europsky fond regionalneho rozvoja\EU-EFRR-VERTICAL-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776" y="6021288"/>
            <a:ext cx="750469" cy="69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ástupný symbol päty 4"/>
          <p:cNvSpPr txBox="1">
            <a:spLocks/>
          </p:cNvSpPr>
          <p:nvPr/>
        </p:nvSpPr>
        <p:spPr bwMode="auto">
          <a:xfrm>
            <a:off x="3059833" y="6416871"/>
            <a:ext cx="5835324" cy="39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bg1"/>
                </a:solidFill>
                <a:latin typeface="Arial" charset="0"/>
                <a:ea typeface="ＭＳ Ｐゴシック" charset="-128"/>
              </a:defRPr>
            </a:lvl1pPr>
            <a:lvl2pPr marL="37931725" indent="-37474525" eaLnBrk="0" hangingPunct="0">
              <a:defRPr sz="1000" b="1">
                <a:solidFill>
                  <a:schemeClr val="bg1"/>
                </a:solidFill>
                <a:latin typeface="Arial" charset="0"/>
                <a:ea typeface="ＭＳ Ｐゴシック" charset="-128"/>
              </a:defRPr>
            </a:lvl2pPr>
            <a:lvl3pPr eaLnBrk="0" hangingPunct="0">
              <a:defRPr sz="1000" b="1">
                <a:solidFill>
                  <a:schemeClr val="bg1"/>
                </a:solidFill>
                <a:latin typeface="Arial" charset="0"/>
                <a:ea typeface="ＭＳ Ｐゴシック" charset="-128"/>
              </a:defRPr>
            </a:lvl3pPr>
            <a:lvl4pPr eaLnBrk="0" hangingPunct="0">
              <a:defRPr sz="1000" b="1">
                <a:solidFill>
                  <a:schemeClr val="bg1"/>
                </a:solidFill>
                <a:latin typeface="Arial" charset="0"/>
                <a:ea typeface="ＭＳ Ｐゴシック" charset="-128"/>
              </a:defRPr>
            </a:lvl4pPr>
            <a:lvl5pPr eaLnBrk="0" hangingPunct="0">
              <a:defRPr sz="1000" b="1">
                <a:solidFill>
                  <a:schemeClr val="bg1"/>
                </a:solidFill>
                <a:latin typeface="Arial" charset="0"/>
                <a:ea typeface="ＭＳ Ｐゴシック" charset="-128"/>
              </a:defRPr>
            </a:lvl5pPr>
            <a:lvl6pPr marL="457200" eaLnBrk="0" fontAlgn="base" hangingPunct="0">
              <a:spcBef>
                <a:spcPct val="0"/>
              </a:spcBef>
              <a:spcAft>
                <a:spcPct val="0"/>
              </a:spcAft>
              <a:defRPr sz="1000" b="1">
                <a:solidFill>
                  <a:schemeClr val="bg1"/>
                </a:solidFill>
                <a:latin typeface="Arial" charset="0"/>
                <a:ea typeface="ＭＳ Ｐゴシック" charset="-128"/>
              </a:defRPr>
            </a:lvl6pPr>
            <a:lvl7pPr marL="914400" eaLnBrk="0" fontAlgn="base" hangingPunct="0">
              <a:spcBef>
                <a:spcPct val="0"/>
              </a:spcBef>
              <a:spcAft>
                <a:spcPct val="0"/>
              </a:spcAft>
              <a:defRPr sz="1000" b="1">
                <a:solidFill>
                  <a:schemeClr val="bg1"/>
                </a:solidFill>
                <a:latin typeface="Arial" charset="0"/>
                <a:ea typeface="ＭＳ Ｐゴシック" charset="-128"/>
              </a:defRPr>
            </a:lvl7pPr>
            <a:lvl8pPr marL="1371600" eaLnBrk="0" fontAlgn="base" hangingPunct="0">
              <a:spcBef>
                <a:spcPct val="0"/>
              </a:spcBef>
              <a:spcAft>
                <a:spcPct val="0"/>
              </a:spcAft>
              <a:defRPr sz="1000" b="1">
                <a:solidFill>
                  <a:schemeClr val="bg1"/>
                </a:solidFill>
                <a:latin typeface="Arial" charset="0"/>
                <a:ea typeface="ＭＳ Ｐゴシック" charset="-128"/>
              </a:defRPr>
            </a:lvl8pPr>
            <a:lvl9pPr marL="1828800" eaLnBrk="0" fontAlgn="base" hangingPunct="0">
              <a:spcBef>
                <a:spcPct val="0"/>
              </a:spcBef>
              <a:spcAft>
                <a:spcPct val="0"/>
              </a:spcAft>
              <a:defRPr sz="1000" b="1">
                <a:solidFill>
                  <a:schemeClr val="bg1"/>
                </a:solidFill>
                <a:latin typeface="Arial" charset="0"/>
                <a:ea typeface="ＭＳ Ｐゴシック" charset="-128"/>
              </a:defRPr>
            </a:lvl9pPr>
          </a:lstStyle>
          <a:p>
            <a:pPr algn="ctr" eaLnBrk="1" hangingPunct="1"/>
            <a:r>
              <a:rPr lang="en-US" dirty="0" smtClean="0">
                <a:solidFill>
                  <a:srgbClr val="122A62"/>
                </a:solidFill>
                <a:cs typeface="Tahoma" charset="0"/>
              </a:rPr>
              <a:t>Supporting research activities in Slovakia</a:t>
            </a:r>
            <a:r>
              <a:rPr lang="sk-SK" dirty="0" smtClean="0">
                <a:solidFill>
                  <a:srgbClr val="122A62"/>
                </a:solidFill>
                <a:cs typeface="Tahoma" charset="0"/>
              </a:rPr>
              <a:t> / </a:t>
            </a:r>
            <a:r>
              <a:rPr lang="en-US" dirty="0" smtClean="0">
                <a:solidFill>
                  <a:srgbClr val="122A62"/>
                </a:solidFill>
                <a:cs typeface="Tahoma" charset="0"/>
              </a:rPr>
              <a:t>Project is co-financed by the EU</a:t>
            </a:r>
            <a:endParaRPr lang="sk-SK" dirty="0">
              <a:solidFill>
                <a:srgbClr val="122A62"/>
              </a:solidFill>
              <a:cs typeface="Tahoma" charset="0"/>
            </a:endParaRPr>
          </a:p>
        </p:txBody>
      </p:sp>
      <p:grpSp>
        <p:nvGrpSpPr>
          <p:cNvPr id="16" name="Skupina 15"/>
          <p:cNvGrpSpPr/>
          <p:nvPr/>
        </p:nvGrpSpPr>
        <p:grpSpPr>
          <a:xfrm>
            <a:off x="6960566" y="78702"/>
            <a:ext cx="2099915" cy="862756"/>
            <a:chOff x="6804248" y="1630140"/>
            <a:chExt cx="2099915" cy="862756"/>
          </a:xfrm>
        </p:grpSpPr>
        <p:pic>
          <p:nvPicPr>
            <p:cNvPr id="17" name="Obrázok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1630140"/>
              <a:ext cx="2099915" cy="86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feld 8"/>
            <p:cNvSpPr txBox="1"/>
            <p:nvPr/>
          </p:nvSpPr>
          <p:spPr>
            <a:xfrm>
              <a:off x="7935131" y="1815494"/>
              <a:ext cx="969032" cy="553998"/>
            </a:xfrm>
            <a:prstGeom prst="rect">
              <a:avLst/>
            </a:prstGeom>
            <a:solidFill>
              <a:schemeClr val="bg1"/>
            </a:solidFill>
          </p:spPr>
          <p:txBody>
            <a:bodyPr wrap="square" rtlCol="0">
              <a:spAutoFit/>
            </a:bodyPr>
            <a:lstStyle/>
            <a:p>
              <a:r>
                <a:rPr lang="en-US" sz="1000" b="1" dirty="0" smtClean="0">
                  <a:solidFill>
                    <a:schemeClr val="accent5">
                      <a:lumMod val="60000"/>
                      <a:lumOff val="40000"/>
                    </a:schemeClr>
                  </a:solidFill>
                  <a:latin typeface="Century Gothic" panose="020B0502020202020204" pitchFamily="34" charset="0"/>
                </a:rPr>
                <a:t>NATIONAL BUSINESS CENTRE</a:t>
              </a:r>
              <a:endParaRPr lang="en-GB" sz="1000" b="1" dirty="0">
                <a:solidFill>
                  <a:schemeClr val="accent5">
                    <a:lumMod val="60000"/>
                    <a:lumOff val="40000"/>
                  </a:schemeClr>
                </a:solidFill>
                <a:latin typeface="Century Gothic" panose="020B0502020202020204" pitchFamily="34" charset="0"/>
              </a:endParaRPr>
            </a:p>
          </p:txBody>
        </p:sp>
      </p:grpSp>
      <p:pic>
        <p:nvPicPr>
          <p:cNvPr id="13" name="Obrázok 12" descr="FotkyFoto_48275994_XXL.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7596" y="2952650"/>
            <a:ext cx="51689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049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r>
              <a:rPr lang="en-US" altLang="sk-SK" sz="3000" dirty="0" smtClean="0">
                <a:solidFill>
                  <a:schemeClr val="tx2">
                    <a:lumMod val="75000"/>
                  </a:schemeClr>
                </a:solidFill>
              </a:rPr>
              <a:t>PROJECT OBJECTIVES</a:t>
            </a:r>
            <a:endParaRPr lang="sk-SK" altLang="sk-SK" sz="3000" dirty="0">
              <a:solidFill>
                <a:schemeClr val="tx2">
                  <a:lumMod val="75000"/>
                </a:schemeClr>
              </a:solidFill>
            </a:endParaRPr>
          </a:p>
        </p:txBody>
      </p:sp>
      <p:sp>
        <p:nvSpPr>
          <p:cNvPr id="4099" name="Zástupný symbol obsahu 2"/>
          <p:cNvSpPr>
            <a:spLocks noGrp="1"/>
          </p:cNvSpPr>
          <p:nvPr>
            <p:ph idx="1"/>
          </p:nvPr>
        </p:nvSpPr>
        <p:spPr>
          <a:xfrm>
            <a:off x="683568" y="1600200"/>
            <a:ext cx="8374122" cy="4637112"/>
          </a:xfrm>
        </p:spPr>
        <p:txBody>
          <a:bodyPr>
            <a:normAutofit/>
          </a:bodyPr>
          <a:lstStyle/>
          <a:p>
            <a:pPr marL="0" indent="0">
              <a:buNone/>
            </a:pPr>
            <a:r>
              <a:rPr lang="en-US" altLang="sk-SK" sz="2215" b="1" dirty="0" smtClean="0">
                <a:solidFill>
                  <a:srgbClr val="00B050"/>
                </a:solidFill>
              </a:rPr>
              <a:t>GENERAL OBJECTIVE</a:t>
            </a:r>
            <a:endParaRPr lang="sk-SK" altLang="sk-SK" sz="2215" b="1" dirty="0">
              <a:solidFill>
                <a:srgbClr val="00B050"/>
              </a:solidFill>
            </a:endParaRPr>
          </a:p>
          <a:p>
            <a:pPr marL="0" indent="0">
              <a:spcBef>
                <a:spcPts val="1200"/>
              </a:spcBef>
              <a:buFont typeface="Arial" panose="020B0604020202020204" pitchFamily="34" charset="0"/>
              <a:buNone/>
            </a:pPr>
            <a:r>
              <a:rPr lang="en-US" altLang="sk-SK" sz="1846" dirty="0" smtClean="0"/>
              <a:t>Establishment of </a:t>
            </a:r>
            <a:r>
              <a:rPr lang="en-GB" altLang="sk-SK" sz="1846" dirty="0" smtClean="0"/>
              <a:t>National Business Centre as an interface for entrepreneurs, R&amp;D and academic institutions</a:t>
            </a:r>
          </a:p>
          <a:p>
            <a:pPr marL="269875" indent="-269875">
              <a:buFont typeface="Arial" panose="020B0604020202020204" pitchFamily="34" charset="0"/>
              <a:buNone/>
            </a:pPr>
            <a:endParaRPr lang="sk-SK" altLang="sk-SK" sz="1846" dirty="0"/>
          </a:p>
          <a:p>
            <a:pPr marL="0" indent="0">
              <a:buNone/>
            </a:pPr>
            <a:r>
              <a:rPr lang="en-US" altLang="sk-SK" sz="2215" b="1" dirty="0" smtClean="0">
                <a:solidFill>
                  <a:srgbClr val="00B0F0"/>
                </a:solidFill>
              </a:rPr>
              <a:t>Specific </a:t>
            </a:r>
            <a:r>
              <a:rPr lang="en-GB" altLang="sk-SK" sz="2215" b="1" dirty="0" smtClean="0">
                <a:solidFill>
                  <a:srgbClr val="00B0F0"/>
                </a:solidFill>
              </a:rPr>
              <a:t>objective no. 1 </a:t>
            </a:r>
          </a:p>
          <a:p>
            <a:pPr marL="0" indent="0">
              <a:spcBef>
                <a:spcPts val="1200"/>
              </a:spcBef>
              <a:buFont typeface="Arial" panose="020B0604020202020204" pitchFamily="34" charset="0"/>
              <a:buNone/>
            </a:pPr>
            <a:r>
              <a:rPr lang="en-GB" altLang="sk-SK" sz="1846" dirty="0" smtClean="0"/>
              <a:t>To intensify R&amp;D co-operation between academia and industry, and enhancing innovation activities of technology-based SMEs</a:t>
            </a:r>
          </a:p>
          <a:p>
            <a:pPr marL="269875" indent="-269875">
              <a:buFont typeface="Arial" panose="020B0604020202020204" pitchFamily="34" charset="0"/>
              <a:buNone/>
            </a:pPr>
            <a:endParaRPr lang="en-GB" altLang="sk-SK" sz="1846" dirty="0" smtClean="0"/>
          </a:p>
          <a:p>
            <a:pPr marL="0" indent="0">
              <a:buNone/>
            </a:pPr>
            <a:r>
              <a:rPr lang="en-GB" altLang="sk-SK" sz="2215" b="1" dirty="0" smtClean="0">
                <a:solidFill>
                  <a:srgbClr val="00B0F0"/>
                </a:solidFill>
              </a:rPr>
              <a:t>Specific objective no. 2</a:t>
            </a:r>
            <a:r>
              <a:rPr lang="en-GB" altLang="sk-SK" sz="1846" b="1" dirty="0" smtClean="0">
                <a:solidFill>
                  <a:srgbClr val="00B0F0"/>
                </a:solidFill>
              </a:rPr>
              <a:t> </a:t>
            </a:r>
            <a:endParaRPr lang="en-GB" altLang="sk-SK" sz="1846" dirty="0" smtClean="0">
              <a:solidFill>
                <a:srgbClr val="00B0F0"/>
              </a:solidFill>
            </a:endParaRPr>
          </a:p>
          <a:p>
            <a:pPr marL="0" indent="0">
              <a:spcBef>
                <a:spcPts val="1200"/>
              </a:spcBef>
              <a:buFont typeface="Arial" panose="020B0604020202020204" pitchFamily="34" charset="0"/>
              <a:buNone/>
            </a:pPr>
            <a:r>
              <a:rPr lang="en-GB" altLang="sk-SK" sz="1846" dirty="0" smtClean="0"/>
              <a:t>Creation of NBC in Bratislava with the aim to provide the comprehensive support to innovative SMEs, including coordinated support for potential R&amp;D transfer into the business practice</a:t>
            </a:r>
          </a:p>
          <a:p>
            <a:pPr>
              <a:buFont typeface="Arial" panose="020B0604020202020204" pitchFamily="34" charset="0"/>
              <a:buNone/>
            </a:pPr>
            <a:endParaRPr lang="sk-SK" altLang="sk-SK" sz="1846" dirty="0"/>
          </a:p>
        </p:txBody>
      </p:sp>
      <p:grpSp>
        <p:nvGrpSpPr>
          <p:cNvPr id="6" name="Skupina 5"/>
          <p:cNvGrpSpPr/>
          <p:nvPr/>
        </p:nvGrpSpPr>
        <p:grpSpPr>
          <a:xfrm>
            <a:off x="6960566" y="78702"/>
            <a:ext cx="2099915" cy="862756"/>
            <a:chOff x="6804248" y="1630140"/>
            <a:chExt cx="2099915" cy="862756"/>
          </a:xfrm>
        </p:grpSpPr>
        <p:pic>
          <p:nvPicPr>
            <p:cNvPr id="7" name="Obrázok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630140"/>
              <a:ext cx="2099915" cy="86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8"/>
            <p:cNvSpPr txBox="1"/>
            <p:nvPr/>
          </p:nvSpPr>
          <p:spPr>
            <a:xfrm>
              <a:off x="7935131" y="1815494"/>
              <a:ext cx="969032" cy="553998"/>
            </a:xfrm>
            <a:prstGeom prst="rect">
              <a:avLst/>
            </a:prstGeom>
            <a:solidFill>
              <a:schemeClr val="bg1"/>
            </a:solidFill>
          </p:spPr>
          <p:txBody>
            <a:bodyPr wrap="square" rtlCol="0">
              <a:spAutoFit/>
            </a:bodyPr>
            <a:lstStyle/>
            <a:p>
              <a:r>
                <a:rPr lang="en-US" sz="1000" b="1" dirty="0" smtClean="0">
                  <a:solidFill>
                    <a:schemeClr val="accent5">
                      <a:lumMod val="60000"/>
                      <a:lumOff val="40000"/>
                    </a:schemeClr>
                  </a:solidFill>
                  <a:latin typeface="Century Gothic" panose="020B0502020202020204" pitchFamily="34" charset="0"/>
                </a:rPr>
                <a:t>NATIONAL BUSINESS CENTRE</a:t>
              </a:r>
              <a:endParaRPr lang="en-GB" sz="1000" b="1" dirty="0">
                <a:solidFill>
                  <a:schemeClr val="accent5">
                    <a:lumMod val="60000"/>
                    <a:lumOff val="40000"/>
                  </a:schemeClr>
                </a:solidFill>
                <a:latin typeface="Century Gothic" panose="020B0502020202020204" pitchFamily="34" charset="0"/>
              </a:endParaRPr>
            </a:p>
          </p:txBody>
        </p:sp>
      </p:grpSp>
    </p:spTree>
    <p:extLst>
      <p:ext uri="{BB962C8B-B14F-4D97-AF65-F5344CB8AC3E}">
        <p14:creationId xmlns:p14="http://schemas.microsoft.com/office/powerpoint/2010/main" val="2137772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r>
              <a:rPr lang="en-US" sz="3600" b="1" dirty="0" smtClean="0">
                <a:solidFill>
                  <a:schemeClr val="tx2">
                    <a:lumMod val="75000"/>
                  </a:schemeClr>
                </a:solidFill>
                <a:latin typeface="Century Gothic" panose="020B0502020202020204" pitchFamily="34" charset="0"/>
              </a:rPr>
              <a:t>Contact</a:t>
            </a:r>
            <a:endParaRPr lang="en-GB" sz="3600" b="1" dirty="0" smtClean="0">
              <a:solidFill>
                <a:schemeClr val="tx2">
                  <a:lumMod val="75000"/>
                </a:schemeClr>
              </a:solidFill>
              <a:latin typeface="Century Gothic" panose="020B0502020202020204" pitchFamily="34" charset="0"/>
            </a:endParaRPr>
          </a:p>
        </p:txBody>
      </p:sp>
      <p:sp>
        <p:nvSpPr>
          <p:cNvPr id="53251" name="Rectangle 3"/>
          <p:cNvSpPr>
            <a:spLocks noGrp="1" noChangeArrowheads="1"/>
          </p:cNvSpPr>
          <p:nvPr>
            <p:ph type="body" sz="half" idx="1"/>
          </p:nvPr>
        </p:nvSpPr>
        <p:spPr>
          <a:xfrm>
            <a:off x="611560" y="2348880"/>
            <a:ext cx="3960440" cy="3960440"/>
          </a:xfrm>
        </p:spPr>
        <p:txBody>
          <a:bodyPr>
            <a:normAutofit lnSpcReduction="10000"/>
          </a:bodyPr>
          <a:lstStyle/>
          <a:p>
            <a:pPr>
              <a:buNone/>
            </a:pPr>
            <a:r>
              <a:rPr lang="en-GB" sz="2600" b="1" dirty="0">
                <a:solidFill>
                  <a:schemeClr val="accent5">
                    <a:lumMod val="60000"/>
                    <a:lumOff val="40000"/>
                  </a:schemeClr>
                </a:solidFill>
              </a:rPr>
              <a:t>CVTI SR</a:t>
            </a:r>
          </a:p>
          <a:p>
            <a:pPr eaLnBrk="1" hangingPunct="1">
              <a:buFontTx/>
              <a:buNone/>
            </a:pPr>
            <a:r>
              <a:rPr lang="sk-SK" sz="1700" dirty="0" smtClean="0">
                <a:latin typeface="Century Gothic" panose="020B0502020202020204" pitchFamily="34" charset="0"/>
              </a:rPr>
              <a:t>Lamačská</a:t>
            </a:r>
            <a:r>
              <a:rPr lang="en-GB" sz="1700" dirty="0" smtClean="0">
                <a:latin typeface="Century Gothic" panose="020B0502020202020204" pitchFamily="34" charset="0"/>
              </a:rPr>
              <a:t> cesta 8/A</a:t>
            </a:r>
          </a:p>
          <a:p>
            <a:pPr eaLnBrk="1" hangingPunct="1">
              <a:buFontTx/>
              <a:buNone/>
            </a:pPr>
            <a:r>
              <a:rPr lang="en-GB" sz="1700" dirty="0" smtClean="0">
                <a:latin typeface="Century Gothic" panose="020B0502020202020204" pitchFamily="34" charset="0"/>
              </a:rPr>
              <a:t>811 04 Bratislava</a:t>
            </a:r>
            <a:endParaRPr lang="sk-SK" sz="1700" dirty="0" smtClean="0">
              <a:latin typeface="Century Gothic" panose="020B0502020202020204" pitchFamily="34" charset="0"/>
            </a:endParaRPr>
          </a:p>
          <a:p>
            <a:pPr eaLnBrk="1" hangingPunct="1">
              <a:buFontTx/>
              <a:buNone/>
            </a:pPr>
            <a:r>
              <a:rPr lang="en-GB" sz="1700" dirty="0" smtClean="0">
                <a:latin typeface="Century Gothic" panose="020B0502020202020204" pitchFamily="34" charset="0"/>
              </a:rPr>
              <a:t>Slovakia</a:t>
            </a:r>
          </a:p>
          <a:p>
            <a:pPr eaLnBrk="1" hangingPunct="1"/>
            <a:endParaRPr lang="en-GB" sz="1700" dirty="0" smtClean="0">
              <a:latin typeface="Century Gothic" panose="020B0502020202020204" pitchFamily="34" charset="0"/>
            </a:endParaRPr>
          </a:p>
          <a:p>
            <a:pPr eaLnBrk="1" hangingPunct="1">
              <a:buFontTx/>
              <a:buNone/>
            </a:pPr>
            <a:endParaRPr lang="en-GB" sz="1700" dirty="0" smtClean="0">
              <a:latin typeface="Century Gothic" panose="020B0502020202020204" pitchFamily="34" charset="0"/>
            </a:endParaRPr>
          </a:p>
          <a:p>
            <a:pPr eaLnBrk="1" hangingPunct="1">
              <a:buNone/>
            </a:pPr>
            <a:r>
              <a:rPr lang="sk-SK" sz="1700" b="1" dirty="0" smtClean="0">
                <a:latin typeface="Century Gothic" panose="020B0502020202020204" pitchFamily="34" charset="0"/>
              </a:rPr>
              <a:t>Miroslav Kubiš</a:t>
            </a:r>
            <a:endParaRPr lang="en-GB" sz="1700" b="1" dirty="0" smtClean="0">
              <a:latin typeface="Century Gothic" panose="020B0502020202020204" pitchFamily="34" charset="0"/>
            </a:endParaRPr>
          </a:p>
          <a:p>
            <a:pPr marL="0" indent="0" eaLnBrk="1" hangingPunct="1">
              <a:buNone/>
            </a:pPr>
            <a:r>
              <a:rPr lang="en-GB" sz="1700" dirty="0" smtClean="0">
                <a:latin typeface="Century Gothic" panose="020B0502020202020204" pitchFamily="34" charset="0"/>
              </a:rPr>
              <a:t>Head of TT Department</a:t>
            </a:r>
          </a:p>
          <a:p>
            <a:pPr eaLnBrk="1" hangingPunct="1">
              <a:buNone/>
            </a:pPr>
            <a:endParaRPr lang="en-GB" sz="1700" dirty="0" smtClean="0">
              <a:latin typeface="Century Gothic" panose="020B0502020202020204" pitchFamily="34" charset="0"/>
            </a:endParaRPr>
          </a:p>
          <a:p>
            <a:pPr eaLnBrk="1" hangingPunct="1">
              <a:buNone/>
            </a:pPr>
            <a:endParaRPr lang="en-GB" sz="1700" dirty="0" smtClean="0">
              <a:latin typeface="Century Gothic" panose="020B0502020202020204" pitchFamily="34" charset="0"/>
            </a:endParaRPr>
          </a:p>
          <a:p>
            <a:pPr eaLnBrk="1" hangingPunct="1">
              <a:buFontTx/>
              <a:buNone/>
            </a:pPr>
            <a:r>
              <a:rPr lang="en-GB" sz="1700" dirty="0" smtClean="0">
                <a:latin typeface="Century Gothic" panose="020B0502020202020204" pitchFamily="34" charset="0"/>
              </a:rPr>
              <a:t>Tel: 	+421 2 69253 1</a:t>
            </a:r>
            <a:r>
              <a:rPr lang="sk-SK" sz="1700" dirty="0" smtClean="0">
                <a:latin typeface="Century Gothic" panose="020B0502020202020204" pitchFamily="34" charset="0"/>
              </a:rPr>
              <a:t>1</a:t>
            </a:r>
            <a:r>
              <a:rPr lang="en-GB" sz="1700" dirty="0" smtClean="0">
                <a:latin typeface="Century Gothic" panose="020B0502020202020204" pitchFamily="34" charset="0"/>
              </a:rPr>
              <a:t>0</a:t>
            </a:r>
          </a:p>
          <a:p>
            <a:pPr eaLnBrk="1" hangingPunct="1">
              <a:buFontTx/>
              <a:buNone/>
            </a:pPr>
            <a:r>
              <a:rPr lang="en-GB" sz="1700" dirty="0" smtClean="0">
                <a:latin typeface="Century Gothic" panose="020B0502020202020204" pitchFamily="34" charset="0"/>
              </a:rPr>
              <a:t>Fax:	+421 2 69253 180</a:t>
            </a:r>
          </a:p>
          <a:p>
            <a:pPr eaLnBrk="1" hangingPunct="1">
              <a:buFontTx/>
              <a:buNone/>
            </a:pPr>
            <a:r>
              <a:rPr lang="en-GB" sz="1700" dirty="0" smtClean="0">
                <a:latin typeface="Century Gothic" panose="020B0502020202020204" pitchFamily="34" charset="0"/>
              </a:rPr>
              <a:t>E-mail:    </a:t>
            </a:r>
            <a:r>
              <a:rPr lang="sk-SK" sz="1700" u="sng" dirty="0" err="1" smtClean="0">
                <a:solidFill>
                  <a:srgbClr val="0000FF"/>
                </a:solidFill>
                <a:latin typeface="Century Gothic" panose="020B0502020202020204" pitchFamily="34" charset="0"/>
              </a:rPr>
              <a:t>miroslav.kubis</a:t>
            </a:r>
            <a:r>
              <a:rPr lang="en-GB" sz="1700" dirty="0" smtClean="0">
                <a:latin typeface="Century Gothic" panose="020B0502020202020204" pitchFamily="34" charset="0"/>
                <a:hlinkClick r:id="rId3"/>
              </a:rPr>
              <a:t>@cvtisr.sk</a:t>
            </a:r>
            <a:r>
              <a:rPr lang="en-GB" sz="1700" dirty="0" smtClean="0">
                <a:latin typeface="Century Gothic" panose="020B0502020202020204" pitchFamily="34" charset="0"/>
              </a:rPr>
              <a:t> </a:t>
            </a:r>
          </a:p>
        </p:txBody>
      </p:sp>
      <p:pic>
        <p:nvPicPr>
          <p:cNvPr id="53252" name="Obrázok 7" descr="P9082234.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1151" y="2300287"/>
            <a:ext cx="4663299" cy="386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5438175" y="6381328"/>
            <a:ext cx="3508375"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4F81BD"/>
              </a:buClr>
              <a:buFont typeface="Wingdings" pitchFamily="2" charset="2"/>
              <a:buChar char="§"/>
              <a:defRPr sz="2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None/>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r">
              <a:buFontTx/>
              <a:buNone/>
            </a:pPr>
            <a:r>
              <a:rPr lang="en-GB" sz="1600" b="1" dirty="0" smtClean="0">
                <a:solidFill>
                  <a:srgbClr val="4F81BD">
                    <a:lumMod val="75000"/>
                  </a:srgbClr>
                </a:solidFill>
                <a:latin typeface="Century Gothic" panose="020B0502020202020204" pitchFamily="34" charset="0"/>
              </a:rPr>
              <a:t>www.cvtisr.sk </a:t>
            </a:r>
          </a:p>
        </p:txBody>
      </p:sp>
      <p:grpSp>
        <p:nvGrpSpPr>
          <p:cNvPr id="7" name="Skupina 6"/>
          <p:cNvGrpSpPr/>
          <p:nvPr/>
        </p:nvGrpSpPr>
        <p:grpSpPr>
          <a:xfrm>
            <a:off x="7668344" y="116632"/>
            <a:ext cx="1440160" cy="1100732"/>
            <a:chOff x="7668344" y="116632"/>
            <a:chExt cx="1440160" cy="1100732"/>
          </a:xfrm>
        </p:grpSpPr>
        <p:sp>
          <p:nvSpPr>
            <p:cNvPr id="8" name="Obdĺžnik 7"/>
            <p:cNvSpPr/>
            <p:nvPr/>
          </p:nvSpPr>
          <p:spPr>
            <a:xfrm>
              <a:off x="7668344" y="116632"/>
              <a:ext cx="1440160" cy="1100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9" name="Obrázo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4421" y="264694"/>
              <a:ext cx="950067" cy="952670"/>
            </a:xfrm>
            <a:prstGeom prst="rect">
              <a:avLst/>
            </a:prstGeom>
          </p:spPr>
        </p:pic>
      </p:grpSp>
    </p:spTree>
    <p:extLst>
      <p:ext uri="{BB962C8B-B14F-4D97-AF65-F5344CB8AC3E}">
        <p14:creationId xmlns:p14="http://schemas.microsoft.com/office/powerpoint/2010/main" val="40333899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683568" y="1628800"/>
            <a:ext cx="8003232" cy="4504571"/>
          </a:xfrm>
        </p:spPr>
        <p:txBody>
          <a:bodyPr>
            <a:normAutofit fontScale="70000" lnSpcReduction="20000"/>
          </a:bodyPr>
          <a:lstStyle/>
          <a:p>
            <a:pPr>
              <a:lnSpc>
                <a:spcPct val="114000"/>
              </a:lnSpc>
              <a:spcBef>
                <a:spcPts val="1200"/>
              </a:spcBef>
            </a:pPr>
            <a:endParaRPr lang="sk-SK" sz="1800" dirty="0" smtClean="0">
              <a:solidFill>
                <a:srgbClr val="17375E"/>
              </a:solidFill>
            </a:endParaRPr>
          </a:p>
          <a:p>
            <a:pPr>
              <a:lnSpc>
                <a:spcPct val="114000"/>
              </a:lnSpc>
              <a:spcBef>
                <a:spcPts val="1200"/>
              </a:spcBef>
            </a:pPr>
            <a:r>
              <a:rPr lang="en-GB" sz="1800" dirty="0" smtClean="0">
                <a:solidFill>
                  <a:srgbClr val="17375E"/>
                </a:solidFill>
              </a:rPr>
              <a:t>Slovak Centre of Scientific and Technical Information</a:t>
            </a:r>
          </a:p>
          <a:p>
            <a:pPr lvl="1">
              <a:lnSpc>
                <a:spcPct val="114000"/>
              </a:lnSpc>
              <a:spcBef>
                <a:spcPts val="1200"/>
              </a:spcBef>
            </a:pPr>
            <a:r>
              <a:rPr lang="en-GB" sz="1400" dirty="0" smtClean="0">
                <a:solidFill>
                  <a:srgbClr val="17375E"/>
                </a:solidFill>
                <a:latin typeface="Verdana" pitchFamily="34" charset="0"/>
                <a:ea typeface="Verdana" pitchFamily="34" charset="0"/>
                <a:cs typeface="Verdana" pitchFamily="34" charset="0"/>
              </a:rPr>
              <a:t>Basic Information</a:t>
            </a:r>
          </a:p>
          <a:p>
            <a:pPr>
              <a:lnSpc>
                <a:spcPct val="114000"/>
              </a:lnSpc>
              <a:spcBef>
                <a:spcPts val="1200"/>
              </a:spcBef>
            </a:pPr>
            <a:r>
              <a:rPr lang="en-GB" sz="1800" dirty="0" smtClean="0">
                <a:solidFill>
                  <a:srgbClr val="17375E"/>
                </a:solidFill>
              </a:rPr>
              <a:t>Technology Transfer at Slovak Academic Institutions</a:t>
            </a:r>
          </a:p>
          <a:p>
            <a:pPr lvl="1">
              <a:lnSpc>
                <a:spcPct val="114000"/>
              </a:lnSpc>
              <a:spcBef>
                <a:spcPts val="1200"/>
              </a:spcBef>
            </a:pPr>
            <a:r>
              <a:rPr lang="en-GB" sz="1400" dirty="0" smtClean="0">
                <a:solidFill>
                  <a:srgbClr val="17375E"/>
                </a:solidFill>
              </a:rPr>
              <a:t>Current Situation</a:t>
            </a:r>
          </a:p>
          <a:p>
            <a:pPr>
              <a:lnSpc>
                <a:spcPct val="114000"/>
              </a:lnSpc>
              <a:spcBef>
                <a:spcPts val="1200"/>
              </a:spcBef>
              <a:buFont typeface="Wingdings" pitchFamily="2" charset="2"/>
              <a:buChar char="§"/>
            </a:pPr>
            <a:r>
              <a:rPr lang="en-GB" sz="1800" dirty="0" smtClean="0">
                <a:solidFill>
                  <a:srgbClr val="17375E"/>
                </a:solidFill>
                <a:latin typeface="Verdana" pitchFamily="34" charset="0"/>
                <a:ea typeface="Verdana" pitchFamily="34" charset="0"/>
                <a:cs typeface="Verdana" pitchFamily="34" charset="0"/>
              </a:rPr>
              <a:t>TT and </a:t>
            </a:r>
            <a:r>
              <a:rPr lang="en-GB" sz="1800" dirty="0" smtClean="0">
                <a:solidFill>
                  <a:srgbClr val="17375E"/>
                </a:solidFill>
              </a:rPr>
              <a:t>N</a:t>
            </a:r>
            <a:r>
              <a:rPr lang="en-GB" sz="1800" dirty="0" smtClean="0">
                <a:solidFill>
                  <a:srgbClr val="17375E"/>
                </a:solidFill>
                <a:latin typeface="Verdana" pitchFamily="34" charset="0"/>
                <a:ea typeface="Verdana" pitchFamily="34" charset="0"/>
                <a:cs typeface="Verdana" pitchFamily="34" charset="0"/>
              </a:rPr>
              <a:t>ational </a:t>
            </a:r>
            <a:r>
              <a:rPr lang="en-GB" sz="1800" dirty="0" smtClean="0">
                <a:solidFill>
                  <a:srgbClr val="17375E"/>
                </a:solidFill>
              </a:rPr>
              <a:t>S</a:t>
            </a:r>
            <a:r>
              <a:rPr lang="en-GB" sz="1800" dirty="0" smtClean="0">
                <a:solidFill>
                  <a:srgbClr val="17375E"/>
                </a:solidFill>
                <a:latin typeface="Verdana" pitchFamily="34" charset="0"/>
                <a:ea typeface="Verdana" pitchFamily="34" charset="0"/>
                <a:cs typeface="Verdana" pitchFamily="34" charset="0"/>
              </a:rPr>
              <a:t>upport Services for Slovak </a:t>
            </a:r>
            <a:r>
              <a:rPr lang="en-GB" sz="1800" dirty="0" smtClean="0">
                <a:solidFill>
                  <a:srgbClr val="17375E"/>
                </a:solidFill>
              </a:rPr>
              <a:t>A</a:t>
            </a:r>
            <a:r>
              <a:rPr lang="en-GB" sz="1800" dirty="0" smtClean="0">
                <a:solidFill>
                  <a:srgbClr val="17375E"/>
                </a:solidFill>
                <a:latin typeface="Verdana" pitchFamily="34" charset="0"/>
                <a:ea typeface="Verdana" pitchFamily="34" charset="0"/>
                <a:cs typeface="Verdana" pitchFamily="34" charset="0"/>
              </a:rPr>
              <a:t>cademic Institutions</a:t>
            </a:r>
          </a:p>
          <a:p>
            <a:pPr lvl="1">
              <a:lnSpc>
                <a:spcPct val="114000"/>
              </a:lnSpc>
              <a:spcBef>
                <a:spcPts val="1200"/>
              </a:spcBef>
              <a:buFontTx/>
              <a:buChar char="-"/>
            </a:pPr>
            <a:r>
              <a:rPr lang="en-GB" sz="1400" dirty="0" smtClean="0">
                <a:solidFill>
                  <a:srgbClr val="17375E"/>
                </a:solidFill>
              </a:rPr>
              <a:t>Intellectual Property Rights Protection</a:t>
            </a:r>
          </a:p>
          <a:p>
            <a:pPr lvl="1">
              <a:lnSpc>
                <a:spcPct val="114000"/>
              </a:lnSpc>
              <a:spcBef>
                <a:spcPts val="1200"/>
              </a:spcBef>
              <a:buFontTx/>
              <a:buChar char="-"/>
            </a:pPr>
            <a:r>
              <a:rPr lang="en-GB" sz="1400" dirty="0" smtClean="0">
                <a:solidFill>
                  <a:srgbClr val="17375E"/>
                </a:solidFill>
              </a:rPr>
              <a:t>Intellectual Property Commercialisation</a:t>
            </a:r>
          </a:p>
          <a:p>
            <a:pPr>
              <a:lnSpc>
                <a:spcPct val="114000"/>
              </a:lnSpc>
              <a:spcBef>
                <a:spcPts val="1200"/>
              </a:spcBef>
            </a:pPr>
            <a:r>
              <a:rPr lang="en-GB" sz="1800" dirty="0" smtClean="0">
                <a:solidFill>
                  <a:srgbClr val="17375E"/>
                </a:solidFill>
              </a:rPr>
              <a:t>TT and National Support Services for SMEs</a:t>
            </a:r>
          </a:p>
          <a:p>
            <a:pPr lvl="1">
              <a:lnSpc>
                <a:spcPct val="114000"/>
              </a:lnSpc>
              <a:spcBef>
                <a:spcPts val="1200"/>
              </a:spcBef>
            </a:pPr>
            <a:r>
              <a:rPr lang="en-GB" sz="1400" dirty="0" smtClean="0">
                <a:solidFill>
                  <a:srgbClr val="17375E"/>
                </a:solidFill>
              </a:rPr>
              <a:t>Intellectual Property Rights Protection</a:t>
            </a:r>
          </a:p>
          <a:p>
            <a:pPr>
              <a:lnSpc>
                <a:spcPct val="114000"/>
              </a:lnSpc>
              <a:spcBef>
                <a:spcPts val="1200"/>
              </a:spcBef>
            </a:pPr>
            <a:r>
              <a:rPr lang="en-GB" sz="1800" dirty="0" smtClean="0">
                <a:solidFill>
                  <a:srgbClr val="17375E"/>
                </a:solidFill>
              </a:rPr>
              <a:t>NITT SK National EU Structural Fund Project</a:t>
            </a:r>
          </a:p>
          <a:p>
            <a:pPr lvl="1">
              <a:lnSpc>
                <a:spcPct val="114000"/>
              </a:lnSpc>
              <a:spcBef>
                <a:spcPts val="1200"/>
              </a:spcBef>
            </a:pPr>
            <a:r>
              <a:rPr lang="en-GB" sz="1400" dirty="0" smtClean="0">
                <a:solidFill>
                  <a:srgbClr val="17375E"/>
                </a:solidFill>
              </a:rPr>
              <a:t>Short Description</a:t>
            </a:r>
          </a:p>
          <a:p>
            <a:pPr>
              <a:lnSpc>
                <a:spcPct val="114000"/>
              </a:lnSpc>
              <a:spcBef>
                <a:spcPts val="1200"/>
              </a:spcBef>
            </a:pPr>
            <a:r>
              <a:rPr lang="en-GB" sz="1800" dirty="0" smtClean="0">
                <a:solidFill>
                  <a:srgbClr val="17375E"/>
                </a:solidFill>
              </a:rPr>
              <a:t>NPC National EU Structural Fund Project</a:t>
            </a:r>
          </a:p>
          <a:p>
            <a:pPr lvl="1">
              <a:lnSpc>
                <a:spcPct val="114000"/>
              </a:lnSpc>
              <a:spcBef>
                <a:spcPts val="1200"/>
              </a:spcBef>
            </a:pPr>
            <a:r>
              <a:rPr lang="en-GB" sz="1400" dirty="0" smtClean="0">
                <a:solidFill>
                  <a:srgbClr val="17375E"/>
                </a:solidFill>
              </a:rPr>
              <a:t>Short Description</a:t>
            </a:r>
          </a:p>
          <a:p>
            <a:pPr lvl="1">
              <a:lnSpc>
                <a:spcPct val="114000"/>
              </a:lnSpc>
              <a:spcBef>
                <a:spcPts val="1200"/>
              </a:spcBef>
            </a:pPr>
            <a:endParaRPr lang="sk-SK" sz="1400" dirty="0" smtClean="0">
              <a:solidFill>
                <a:srgbClr val="17375E"/>
              </a:solidFill>
            </a:endParaRPr>
          </a:p>
          <a:p>
            <a:pPr marL="457200" lvl="1" indent="0">
              <a:lnSpc>
                <a:spcPct val="114000"/>
              </a:lnSpc>
              <a:spcBef>
                <a:spcPts val="1200"/>
              </a:spcBef>
              <a:buNone/>
            </a:pPr>
            <a:endParaRPr lang="sk-SK" sz="1400" dirty="0">
              <a:solidFill>
                <a:srgbClr val="17375E"/>
              </a:solidFill>
            </a:endParaRPr>
          </a:p>
          <a:p>
            <a:pPr lvl="1">
              <a:lnSpc>
                <a:spcPct val="114000"/>
              </a:lnSpc>
              <a:spcBef>
                <a:spcPts val="1200"/>
              </a:spcBef>
            </a:pPr>
            <a:endParaRPr lang="sk-SK" sz="1400" dirty="0">
              <a:solidFill>
                <a:srgbClr val="17375E"/>
              </a:solidFill>
            </a:endParaRPr>
          </a:p>
          <a:p>
            <a:pPr>
              <a:lnSpc>
                <a:spcPct val="114000"/>
              </a:lnSpc>
              <a:spcBef>
                <a:spcPts val="1200"/>
              </a:spcBef>
              <a:buFont typeface="Wingdings" pitchFamily="2" charset="2"/>
              <a:buChar char="§"/>
            </a:pPr>
            <a:endParaRPr lang="sk-SK" sz="1800" dirty="0">
              <a:solidFill>
                <a:srgbClr val="17375E"/>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3007" y="6344533"/>
            <a:ext cx="1504857" cy="35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192" y="6287067"/>
            <a:ext cx="666980" cy="515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ázok 7"/>
          <p:cNvPicPr>
            <a:picLocks noChangeAspect="1"/>
          </p:cNvPicPr>
          <p:nvPr/>
        </p:nvPicPr>
        <p:blipFill>
          <a:blip r:embed="rId4" cstate="print"/>
          <a:srcRect l="32503" t="42263" r="55754" b="37414"/>
          <a:stretch>
            <a:fillRect/>
          </a:stretch>
        </p:blipFill>
        <p:spPr bwMode="auto">
          <a:xfrm>
            <a:off x="5180584" y="6244596"/>
            <a:ext cx="543544" cy="579398"/>
          </a:xfrm>
          <a:prstGeom prst="rect">
            <a:avLst/>
          </a:prstGeom>
          <a:noFill/>
          <a:ln w="9525">
            <a:noFill/>
            <a:miter lim="800000"/>
            <a:headEnd/>
            <a:tailEnd/>
          </a:ln>
        </p:spPr>
      </p:pic>
      <p:grpSp>
        <p:nvGrpSpPr>
          <p:cNvPr id="12" name="Skupina 11"/>
          <p:cNvGrpSpPr/>
          <p:nvPr/>
        </p:nvGrpSpPr>
        <p:grpSpPr>
          <a:xfrm>
            <a:off x="7668344" y="116632"/>
            <a:ext cx="1440160" cy="1100732"/>
            <a:chOff x="7668344" y="116632"/>
            <a:chExt cx="1440160" cy="1100732"/>
          </a:xfrm>
        </p:grpSpPr>
        <p:sp>
          <p:nvSpPr>
            <p:cNvPr id="13" name="Obdĺžnik 12"/>
            <p:cNvSpPr/>
            <p:nvPr/>
          </p:nvSpPr>
          <p:spPr>
            <a:xfrm>
              <a:off x="7668344" y="116632"/>
              <a:ext cx="1440160" cy="1100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4" name="Obrázo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4421" y="264694"/>
              <a:ext cx="950067" cy="952670"/>
            </a:xfrm>
            <a:prstGeom prst="rect">
              <a:avLst/>
            </a:prstGeom>
          </p:spPr>
        </p:pic>
      </p:grpSp>
      <p:pic>
        <p:nvPicPr>
          <p:cNvPr id="20"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528" b="18328"/>
          <a:stretch/>
        </p:blipFill>
        <p:spPr bwMode="auto">
          <a:xfrm>
            <a:off x="3776635" y="6251402"/>
            <a:ext cx="1011389" cy="61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el 1"/>
          <p:cNvSpPr txBox="1">
            <a:spLocks/>
          </p:cNvSpPr>
          <p:nvPr/>
        </p:nvSpPr>
        <p:spPr>
          <a:xfrm>
            <a:off x="611560" y="274638"/>
            <a:ext cx="7632848" cy="9427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solidFill>
                <a:latin typeface="Verdana" pitchFamily="34" charset="0"/>
                <a:ea typeface="Verdana" pitchFamily="34" charset="0"/>
                <a:cs typeface="Verdana" pitchFamily="34" charset="0"/>
              </a:defRPr>
            </a:lvl1pPr>
          </a:lstStyle>
          <a:p>
            <a:pPr algn="l"/>
            <a:r>
              <a:rPr lang="en-US" sz="2200" dirty="0" smtClean="0">
                <a:solidFill>
                  <a:schemeClr val="tx2">
                    <a:lumMod val="75000"/>
                  </a:schemeClr>
                </a:solidFill>
              </a:rPr>
              <a:t>S</a:t>
            </a:r>
            <a:r>
              <a:rPr lang="en-GB" sz="2200" dirty="0" err="1" smtClean="0">
                <a:solidFill>
                  <a:schemeClr val="tx2">
                    <a:lumMod val="75000"/>
                  </a:schemeClr>
                </a:solidFill>
              </a:rPr>
              <a:t>ummary</a:t>
            </a:r>
            <a:endParaRPr lang="en-GB" sz="2200" dirty="0">
              <a:solidFill>
                <a:schemeClr val="tx2">
                  <a:lumMod val="75000"/>
                </a:schemeClr>
              </a:solidFill>
            </a:endParaRPr>
          </a:p>
        </p:txBody>
      </p:sp>
    </p:spTree>
    <p:extLst>
      <p:ext uri="{BB962C8B-B14F-4D97-AF65-F5344CB8AC3E}">
        <p14:creationId xmlns:p14="http://schemas.microsoft.com/office/powerpoint/2010/main" val="2233092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683568" y="1628800"/>
            <a:ext cx="8208912" cy="4504571"/>
          </a:xfrm>
        </p:spPr>
        <p:txBody>
          <a:bodyPr>
            <a:normAutofit/>
          </a:bodyPr>
          <a:lstStyle/>
          <a:p>
            <a:pPr>
              <a:lnSpc>
                <a:spcPct val="114000"/>
              </a:lnSpc>
              <a:spcBef>
                <a:spcPts val="1200"/>
              </a:spcBef>
              <a:buFont typeface="Wingdings" pitchFamily="2" charset="2"/>
              <a:buChar char="§"/>
            </a:pPr>
            <a:r>
              <a:rPr lang="en-GB" sz="1800" dirty="0" smtClean="0">
                <a:solidFill>
                  <a:srgbClr val="17375E"/>
                </a:solidFill>
                <a:latin typeface="Verdana" pitchFamily="34" charset="0"/>
                <a:ea typeface="Verdana" pitchFamily="34" charset="0"/>
                <a:cs typeface="Verdana" pitchFamily="34" charset="0"/>
              </a:rPr>
              <a:t>National information centre and specialised scientific library</a:t>
            </a:r>
          </a:p>
          <a:p>
            <a:pPr>
              <a:lnSpc>
                <a:spcPct val="114000"/>
              </a:lnSpc>
              <a:spcBef>
                <a:spcPts val="1200"/>
              </a:spcBef>
            </a:pPr>
            <a:r>
              <a:rPr lang="en-GB" sz="1800" dirty="0" smtClean="0">
                <a:solidFill>
                  <a:srgbClr val="17375E"/>
                </a:solidFill>
              </a:rPr>
              <a:t>Operation of state systems and repository in the field of science</a:t>
            </a:r>
            <a:br>
              <a:rPr lang="en-GB" sz="1800" dirty="0" smtClean="0">
                <a:solidFill>
                  <a:srgbClr val="17375E"/>
                </a:solidFill>
              </a:rPr>
            </a:br>
            <a:r>
              <a:rPr lang="en-GB" sz="1800" dirty="0" smtClean="0">
                <a:solidFill>
                  <a:srgbClr val="17375E"/>
                </a:solidFill>
              </a:rPr>
              <a:t>(SK CRIS, Publication Activity, </a:t>
            </a:r>
            <a:r>
              <a:rPr lang="en-GB" sz="1800" dirty="0" err="1" smtClean="0">
                <a:solidFill>
                  <a:srgbClr val="17375E"/>
                </a:solidFill>
              </a:rPr>
              <a:t>Antiplagiarism</a:t>
            </a:r>
            <a:r>
              <a:rPr lang="en-GB" sz="1800" dirty="0" smtClean="0">
                <a:solidFill>
                  <a:srgbClr val="17375E"/>
                </a:solidFill>
              </a:rPr>
              <a:t> system, …)</a:t>
            </a:r>
          </a:p>
          <a:p>
            <a:pPr>
              <a:lnSpc>
                <a:spcPct val="114000"/>
              </a:lnSpc>
              <a:spcBef>
                <a:spcPts val="1200"/>
              </a:spcBef>
            </a:pPr>
            <a:r>
              <a:rPr lang="en-GB" sz="1800" dirty="0" smtClean="0">
                <a:solidFill>
                  <a:srgbClr val="17375E"/>
                </a:solidFill>
                <a:latin typeface="Verdana" pitchFamily="34" charset="0"/>
                <a:ea typeface="Verdana" pitchFamily="34" charset="0"/>
                <a:cs typeface="Verdana" pitchFamily="34" charset="0"/>
              </a:rPr>
              <a:t>National centre for </a:t>
            </a:r>
            <a:r>
              <a:rPr lang="en-GB" sz="1800" dirty="0" smtClean="0">
                <a:solidFill>
                  <a:srgbClr val="17375E"/>
                </a:solidFill>
              </a:rPr>
              <a:t>promotion of science </a:t>
            </a:r>
            <a:r>
              <a:rPr lang="en-GB" sz="1800" dirty="0" smtClean="0">
                <a:solidFill>
                  <a:srgbClr val="17375E"/>
                </a:solidFill>
                <a:latin typeface="Verdana" pitchFamily="34" charset="0"/>
                <a:ea typeface="Verdana" pitchFamily="34" charset="0"/>
                <a:cs typeface="Verdana" pitchFamily="34" charset="0"/>
              </a:rPr>
              <a:t>and technology</a:t>
            </a:r>
            <a:endParaRPr lang="en-GB" sz="1800" dirty="0" smtClean="0">
              <a:solidFill>
                <a:srgbClr val="17375E"/>
              </a:solidFill>
            </a:endParaRPr>
          </a:p>
          <a:p>
            <a:pPr>
              <a:lnSpc>
                <a:spcPct val="114000"/>
              </a:lnSpc>
              <a:spcBef>
                <a:spcPts val="1200"/>
              </a:spcBef>
              <a:buFont typeface="Wingdings" pitchFamily="2" charset="2"/>
              <a:buChar char="§"/>
            </a:pPr>
            <a:r>
              <a:rPr lang="en-GB" sz="1800" dirty="0" smtClean="0">
                <a:solidFill>
                  <a:srgbClr val="17375E"/>
                </a:solidFill>
                <a:latin typeface="Verdana" pitchFamily="34" charset="0"/>
                <a:ea typeface="Verdana" pitchFamily="34" charset="0"/>
                <a:cs typeface="Verdana" pitchFamily="34" charset="0"/>
              </a:rPr>
              <a:t>Technology transfer centre with nation-wide operation</a:t>
            </a:r>
          </a:p>
          <a:p>
            <a:pPr>
              <a:lnSpc>
                <a:spcPct val="114000"/>
              </a:lnSpc>
              <a:spcBef>
                <a:spcPts val="1200"/>
              </a:spcBef>
            </a:pPr>
            <a:r>
              <a:rPr lang="en-GB" sz="1800" dirty="0" smtClean="0">
                <a:solidFill>
                  <a:srgbClr val="17375E"/>
                </a:solidFill>
              </a:rPr>
              <a:t>Patent Library Bratislava – PATLIB</a:t>
            </a:r>
          </a:p>
          <a:p>
            <a:pPr>
              <a:lnSpc>
                <a:spcPct val="114000"/>
              </a:lnSpc>
              <a:spcBef>
                <a:spcPts val="1200"/>
              </a:spcBef>
            </a:pPr>
            <a:r>
              <a:rPr lang="en-GB" sz="1800" dirty="0" smtClean="0">
                <a:solidFill>
                  <a:srgbClr val="17375E"/>
                </a:solidFill>
              </a:rPr>
              <a:t>Depository library of OECD, EBRD and WIPO</a:t>
            </a:r>
          </a:p>
          <a:p>
            <a:pPr>
              <a:spcBef>
                <a:spcPts val="1200"/>
              </a:spcBef>
            </a:pPr>
            <a:r>
              <a:rPr lang="en-GB" sz="1800" dirty="0" smtClean="0">
                <a:solidFill>
                  <a:srgbClr val="17375E"/>
                </a:solidFill>
              </a:rPr>
              <a:t>Network of National Contact Points for HORIZON 2020 programme</a:t>
            </a:r>
          </a:p>
          <a:p>
            <a:pPr>
              <a:spcBef>
                <a:spcPts val="1200"/>
              </a:spcBef>
            </a:pPr>
            <a:r>
              <a:rPr lang="en-GB" sz="1800" dirty="0" smtClean="0">
                <a:solidFill>
                  <a:srgbClr val="17375E"/>
                </a:solidFill>
              </a:rPr>
              <a:t>Slovak Liaison Office for R&amp;D in Brussels (SLORD)</a:t>
            </a:r>
          </a:p>
          <a:p>
            <a:pPr>
              <a:spcBef>
                <a:spcPts val="1200"/>
              </a:spcBef>
            </a:pPr>
            <a:r>
              <a:rPr lang="sk-SK" sz="1800" dirty="0" smtClean="0">
                <a:solidFill>
                  <a:srgbClr val="17375E"/>
                </a:solidFill>
              </a:rPr>
              <a:t>From</a:t>
            </a:r>
            <a:r>
              <a:rPr lang="en-GB" sz="1800" dirty="0" smtClean="0">
                <a:solidFill>
                  <a:srgbClr val="17375E"/>
                </a:solidFill>
              </a:rPr>
              <a:t> January 2014 – information and prognoses in </a:t>
            </a:r>
            <a:r>
              <a:rPr lang="en-US" sz="1800" dirty="0" smtClean="0">
                <a:solidFill>
                  <a:srgbClr val="17375E"/>
                </a:solidFill>
              </a:rPr>
              <a:t>education</a:t>
            </a:r>
            <a:endParaRPr lang="sk-SK" sz="1800" dirty="0">
              <a:solidFill>
                <a:srgbClr val="17375E"/>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3007" y="6344533"/>
            <a:ext cx="1504857" cy="35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192" y="6287067"/>
            <a:ext cx="666980" cy="515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ázok 7"/>
          <p:cNvPicPr>
            <a:picLocks noChangeAspect="1"/>
          </p:cNvPicPr>
          <p:nvPr/>
        </p:nvPicPr>
        <p:blipFill>
          <a:blip r:embed="rId4" cstate="print"/>
          <a:srcRect l="32503" t="42263" r="55754" b="37414"/>
          <a:stretch>
            <a:fillRect/>
          </a:stretch>
        </p:blipFill>
        <p:spPr bwMode="auto">
          <a:xfrm>
            <a:off x="5180584" y="6244596"/>
            <a:ext cx="543544" cy="579398"/>
          </a:xfrm>
          <a:prstGeom prst="rect">
            <a:avLst/>
          </a:prstGeom>
          <a:noFill/>
          <a:ln w="9525">
            <a:noFill/>
            <a:miter lim="800000"/>
            <a:headEnd/>
            <a:tailEnd/>
          </a:ln>
        </p:spPr>
      </p:pic>
      <p:grpSp>
        <p:nvGrpSpPr>
          <p:cNvPr id="12" name="Skupina 11"/>
          <p:cNvGrpSpPr/>
          <p:nvPr/>
        </p:nvGrpSpPr>
        <p:grpSpPr>
          <a:xfrm>
            <a:off x="7668344" y="116632"/>
            <a:ext cx="1440160" cy="1100732"/>
            <a:chOff x="7668344" y="116632"/>
            <a:chExt cx="1440160" cy="1100732"/>
          </a:xfrm>
        </p:grpSpPr>
        <p:sp>
          <p:nvSpPr>
            <p:cNvPr id="13" name="Obdĺžnik 12"/>
            <p:cNvSpPr/>
            <p:nvPr/>
          </p:nvSpPr>
          <p:spPr>
            <a:xfrm>
              <a:off x="7668344" y="116632"/>
              <a:ext cx="1440160" cy="1100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4" name="Obrázo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4421" y="264694"/>
              <a:ext cx="950067" cy="952670"/>
            </a:xfrm>
            <a:prstGeom prst="rect">
              <a:avLst/>
            </a:prstGeom>
          </p:spPr>
        </p:pic>
      </p:grpSp>
      <p:pic>
        <p:nvPicPr>
          <p:cNvPr id="20"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528" b="18328"/>
          <a:stretch/>
        </p:blipFill>
        <p:spPr bwMode="auto">
          <a:xfrm>
            <a:off x="3776635" y="6251402"/>
            <a:ext cx="1011389" cy="61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el 1"/>
          <p:cNvSpPr txBox="1">
            <a:spLocks/>
          </p:cNvSpPr>
          <p:nvPr/>
        </p:nvSpPr>
        <p:spPr>
          <a:xfrm>
            <a:off x="611560" y="274638"/>
            <a:ext cx="7632848" cy="9427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solidFill>
                <a:latin typeface="Verdana" pitchFamily="34" charset="0"/>
                <a:ea typeface="Verdana" pitchFamily="34" charset="0"/>
                <a:cs typeface="Verdana" pitchFamily="34" charset="0"/>
              </a:defRPr>
            </a:lvl1pPr>
          </a:lstStyle>
          <a:p>
            <a:pPr algn="l"/>
            <a:r>
              <a:rPr lang="en-US" sz="2200" dirty="0" smtClean="0">
                <a:solidFill>
                  <a:schemeClr val="tx2">
                    <a:lumMod val="75000"/>
                  </a:schemeClr>
                </a:solidFill>
              </a:rPr>
              <a:t>Slovak Centre</a:t>
            </a:r>
            <a:r>
              <a:rPr lang="sk-SK" sz="2200" dirty="0" smtClean="0">
                <a:solidFill>
                  <a:schemeClr val="tx2">
                    <a:lumMod val="75000"/>
                  </a:schemeClr>
                </a:solidFill>
              </a:rPr>
              <a:t> of </a:t>
            </a:r>
            <a:r>
              <a:rPr lang="en-US" sz="2200" dirty="0" smtClean="0">
                <a:solidFill>
                  <a:schemeClr val="tx2">
                    <a:lumMod val="75000"/>
                  </a:schemeClr>
                </a:solidFill>
              </a:rPr>
              <a:t>Scientific and Technical Information</a:t>
            </a:r>
            <a:endParaRPr lang="sk-SK" sz="2200" dirty="0">
              <a:solidFill>
                <a:schemeClr val="tx2">
                  <a:lumMod val="75000"/>
                </a:schemeClr>
              </a:solidFill>
            </a:endParaRPr>
          </a:p>
        </p:txBody>
      </p:sp>
    </p:spTree>
    <p:extLst>
      <p:ext uri="{BB962C8B-B14F-4D97-AF65-F5344CB8AC3E}">
        <p14:creationId xmlns:p14="http://schemas.microsoft.com/office/powerpoint/2010/main" val="311236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683568" y="1628800"/>
            <a:ext cx="8003232" cy="4504571"/>
          </a:xfrm>
        </p:spPr>
        <p:txBody>
          <a:bodyPr>
            <a:normAutofit fontScale="85000" lnSpcReduction="10000"/>
          </a:bodyPr>
          <a:lstStyle/>
          <a:p>
            <a:pPr>
              <a:lnSpc>
                <a:spcPct val="114000"/>
              </a:lnSpc>
              <a:spcBef>
                <a:spcPts val="1200"/>
              </a:spcBef>
              <a:buFont typeface="Wingdings" pitchFamily="2" charset="2"/>
              <a:buChar char="§"/>
            </a:pPr>
            <a:r>
              <a:rPr lang="en-GB" sz="1800" dirty="0" smtClean="0">
                <a:solidFill>
                  <a:srgbClr val="17375E"/>
                </a:solidFill>
                <a:latin typeface="Verdana" pitchFamily="34" charset="0"/>
                <a:ea typeface="Verdana" pitchFamily="34" charset="0"/>
                <a:cs typeface="Verdana" pitchFamily="34" charset="0"/>
              </a:rPr>
              <a:t>Mostly lacking in experience with TT</a:t>
            </a:r>
          </a:p>
          <a:p>
            <a:pPr>
              <a:lnSpc>
                <a:spcPct val="114000"/>
              </a:lnSpc>
              <a:spcBef>
                <a:spcPts val="1200"/>
              </a:spcBef>
              <a:buFont typeface="Wingdings" pitchFamily="2" charset="2"/>
              <a:buChar char="§"/>
            </a:pPr>
            <a:r>
              <a:rPr lang="en-GB" sz="1800" dirty="0" smtClean="0">
                <a:solidFill>
                  <a:srgbClr val="17375E"/>
                </a:solidFill>
              </a:rPr>
              <a:t>Small but growing interest in IP and its commercialisation</a:t>
            </a:r>
          </a:p>
          <a:p>
            <a:pPr lvl="1">
              <a:lnSpc>
                <a:spcPct val="114000"/>
              </a:lnSpc>
              <a:spcBef>
                <a:spcPts val="1200"/>
              </a:spcBef>
              <a:buFont typeface="Wingdings" pitchFamily="2" charset="2"/>
              <a:buChar char="§"/>
            </a:pPr>
            <a:r>
              <a:rPr lang="en-GB" sz="1400" dirty="0" smtClean="0">
                <a:solidFill>
                  <a:srgbClr val="17375E"/>
                </a:solidFill>
              </a:rPr>
              <a:t>in management of institutions</a:t>
            </a:r>
          </a:p>
          <a:p>
            <a:pPr lvl="1">
              <a:lnSpc>
                <a:spcPct val="114000"/>
              </a:lnSpc>
              <a:spcBef>
                <a:spcPts val="1200"/>
              </a:spcBef>
              <a:buFont typeface="Wingdings" pitchFamily="2" charset="2"/>
              <a:buChar char="§"/>
            </a:pPr>
            <a:r>
              <a:rPr lang="en-GB" sz="1400" dirty="0" smtClean="0">
                <a:solidFill>
                  <a:srgbClr val="17375E"/>
                </a:solidFill>
              </a:rPr>
              <a:t>in scientific staff</a:t>
            </a:r>
          </a:p>
          <a:p>
            <a:pPr>
              <a:lnSpc>
                <a:spcPct val="114000"/>
              </a:lnSpc>
              <a:spcBef>
                <a:spcPts val="1200"/>
              </a:spcBef>
              <a:buFont typeface="Wingdings" pitchFamily="2" charset="2"/>
              <a:buChar char="§"/>
            </a:pPr>
            <a:r>
              <a:rPr lang="en-GB" sz="1800" dirty="0" smtClean="0">
                <a:solidFill>
                  <a:srgbClr val="17375E"/>
                </a:solidFill>
                <a:latin typeface="Verdana" pitchFamily="34" charset="0"/>
                <a:ea typeface="Verdana" pitchFamily="34" charset="0"/>
                <a:cs typeface="Verdana" pitchFamily="34" charset="0"/>
              </a:rPr>
              <a:t>Technology Transfer Offices founding</a:t>
            </a:r>
          </a:p>
          <a:p>
            <a:pPr lvl="1">
              <a:lnSpc>
                <a:spcPct val="114000"/>
              </a:lnSpc>
              <a:spcBef>
                <a:spcPts val="1200"/>
              </a:spcBef>
              <a:buFont typeface="Wingdings" pitchFamily="2" charset="2"/>
              <a:buChar char="§"/>
            </a:pPr>
            <a:r>
              <a:rPr lang="en-GB" sz="1400" dirty="0" smtClean="0">
                <a:solidFill>
                  <a:srgbClr val="17375E"/>
                </a:solidFill>
              </a:rPr>
              <a:t>different importance - 1 – 4 workers</a:t>
            </a:r>
          </a:p>
          <a:p>
            <a:pPr lvl="1">
              <a:lnSpc>
                <a:spcPct val="114000"/>
              </a:lnSpc>
              <a:spcBef>
                <a:spcPts val="1200"/>
              </a:spcBef>
              <a:buFont typeface="Wingdings" pitchFamily="2" charset="2"/>
              <a:buChar char="§"/>
            </a:pPr>
            <a:r>
              <a:rPr lang="en-GB" sz="1400" dirty="0" smtClean="0">
                <a:solidFill>
                  <a:srgbClr val="17375E"/>
                </a:solidFill>
                <a:latin typeface="Verdana" pitchFamily="34" charset="0"/>
                <a:ea typeface="Verdana" pitchFamily="34" charset="0"/>
                <a:cs typeface="Verdana" pitchFamily="34" charset="0"/>
              </a:rPr>
              <a:t>different area of interest (depends on TTO staff skills)</a:t>
            </a:r>
          </a:p>
          <a:p>
            <a:pPr>
              <a:lnSpc>
                <a:spcPct val="114000"/>
              </a:lnSpc>
              <a:spcBef>
                <a:spcPts val="1200"/>
              </a:spcBef>
            </a:pPr>
            <a:r>
              <a:rPr lang="en-GB" sz="1800" dirty="0" smtClean="0">
                <a:solidFill>
                  <a:srgbClr val="17375E"/>
                </a:solidFill>
              </a:rPr>
              <a:t>Implementation of TT-related policies</a:t>
            </a:r>
          </a:p>
          <a:p>
            <a:pPr lvl="1">
              <a:lnSpc>
                <a:spcPct val="114000"/>
              </a:lnSpc>
              <a:spcBef>
                <a:spcPts val="1200"/>
              </a:spcBef>
              <a:buFont typeface="Wingdings" panose="05000000000000000000" pitchFamily="2" charset="2"/>
              <a:buChar char="§"/>
            </a:pPr>
            <a:r>
              <a:rPr lang="en-GB" sz="1400" dirty="0" smtClean="0">
                <a:solidFill>
                  <a:srgbClr val="17375E"/>
                </a:solidFill>
              </a:rPr>
              <a:t>from formal fulfilment in the past to real implementation now</a:t>
            </a:r>
          </a:p>
          <a:p>
            <a:pPr>
              <a:lnSpc>
                <a:spcPct val="114000"/>
              </a:lnSpc>
              <a:spcBef>
                <a:spcPts val="1200"/>
              </a:spcBef>
            </a:pPr>
            <a:r>
              <a:rPr lang="en-GB" sz="1800" dirty="0" smtClean="0">
                <a:solidFill>
                  <a:srgbClr val="17375E"/>
                </a:solidFill>
              </a:rPr>
              <a:t>Growing number of technologies legally registered by academic institutions</a:t>
            </a:r>
          </a:p>
          <a:p>
            <a:pPr lvl="1">
              <a:lnSpc>
                <a:spcPct val="114000"/>
              </a:lnSpc>
              <a:spcBef>
                <a:spcPts val="1200"/>
              </a:spcBef>
              <a:buFont typeface="Wingdings" panose="05000000000000000000" pitchFamily="2" charset="2"/>
              <a:buChar char="§"/>
            </a:pPr>
            <a:r>
              <a:rPr lang="en-GB" sz="1400" dirty="0" smtClean="0">
                <a:solidFill>
                  <a:srgbClr val="17375E"/>
                </a:solidFill>
              </a:rPr>
              <a:t>up to 40 – 50 cases per year evaluated for patent protection (0 – 10 in the past)</a:t>
            </a:r>
          </a:p>
          <a:p>
            <a:pPr>
              <a:lnSpc>
                <a:spcPct val="114000"/>
              </a:lnSpc>
              <a:spcBef>
                <a:spcPts val="1200"/>
              </a:spcBef>
            </a:pPr>
            <a:r>
              <a:rPr lang="en-GB" sz="1800" dirty="0" smtClean="0">
                <a:solidFill>
                  <a:srgbClr val="17375E"/>
                </a:solidFill>
              </a:rPr>
              <a:t>Major work was done in past two or three years</a:t>
            </a:r>
          </a:p>
          <a:p>
            <a:pPr>
              <a:lnSpc>
                <a:spcPct val="114000"/>
              </a:lnSpc>
              <a:spcBef>
                <a:spcPts val="1200"/>
              </a:spcBef>
              <a:buFont typeface="Wingdings" pitchFamily="2" charset="2"/>
              <a:buChar char="§"/>
            </a:pPr>
            <a:endParaRPr lang="sk-SK" sz="1800" dirty="0">
              <a:solidFill>
                <a:srgbClr val="17375E"/>
              </a:solidFill>
            </a:endParaRPr>
          </a:p>
          <a:p>
            <a:pPr>
              <a:spcBef>
                <a:spcPts val="1200"/>
              </a:spcBef>
            </a:pPr>
            <a:endParaRPr lang="sk-SK" sz="1800" dirty="0">
              <a:solidFill>
                <a:srgbClr val="17375E"/>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3007" y="6344533"/>
            <a:ext cx="1504857" cy="35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192" y="6287067"/>
            <a:ext cx="666980" cy="515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ázok 7"/>
          <p:cNvPicPr>
            <a:picLocks noChangeAspect="1"/>
          </p:cNvPicPr>
          <p:nvPr/>
        </p:nvPicPr>
        <p:blipFill>
          <a:blip r:embed="rId4" cstate="print"/>
          <a:srcRect l="32503" t="42263" r="55754" b="37414"/>
          <a:stretch>
            <a:fillRect/>
          </a:stretch>
        </p:blipFill>
        <p:spPr bwMode="auto">
          <a:xfrm>
            <a:off x="5180584" y="6244596"/>
            <a:ext cx="543544" cy="579398"/>
          </a:xfrm>
          <a:prstGeom prst="rect">
            <a:avLst/>
          </a:prstGeom>
          <a:noFill/>
          <a:ln w="9525">
            <a:noFill/>
            <a:miter lim="800000"/>
            <a:headEnd/>
            <a:tailEnd/>
          </a:ln>
        </p:spPr>
      </p:pic>
      <p:grpSp>
        <p:nvGrpSpPr>
          <p:cNvPr id="12" name="Skupina 11"/>
          <p:cNvGrpSpPr/>
          <p:nvPr/>
        </p:nvGrpSpPr>
        <p:grpSpPr>
          <a:xfrm>
            <a:off x="7668344" y="116632"/>
            <a:ext cx="1440160" cy="1100732"/>
            <a:chOff x="7668344" y="116632"/>
            <a:chExt cx="1440160" cy="1100732"/>
          </a:xfrm>
        </p:grpSpPr>
        <p:sp>
          <p:nvSpPr>
            <p:cNvPr id="13" name="Obdĺžnik 12"/>
            <p:cNvSpPr/>
            <p:nvPr/>
          </p:nvSpPr>
          <p:spPr>
            <a:xfrm>
              <a:off x="7668344" y="116632"/>
              <a:ext cx="1440160" cy="1100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4" name="Obrázo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4421" y="264694"/>
              <a:ext cx="950067" cy="952670"/>
            </a:xfrm>
            <a:prstGeom prst="rect">
              <a:avLst/>
            </a:prstGeom>
          </p:spPr>
        </p:pic>
      </p:grpSp>
      <p:pic>
        <p:nvPicPr>
          <p:cNvPr id="20"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528" b="18328"/>
          <a:stretch/>
        </p:blipFill>
        <p:spPr bwMode="auto">
          <a:xfrm>
            <a:off x="3776635" y="6251402"/>
            <a:ext cx="1011389" cy="61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el 1"/>
          <p:cNvSpPr txBox="1">
            <a:spLocks/>
          </p:cNvSpPr>
          <p:nvPr/>
        </p:nvSpPr>
        <p:spPr>
          <a:xfrm>
            <a:off x="611560" y="274638"/>
            <a:ext cx="7632848" cy="9427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solidFill>
                <a:latin typeface="Verdana" pitchFamily="34" charset="0"/>
                <a:ea typeface="Verdana" pitchFamily="34" charset="0"/>
                <a:cs typeface="Verdana" pitchFamily="34" charset="0"/>
              </a:defRPr>
            </a:lvl1pPr>
          </a:lstStyle>
          <a:p>
            <a:pPr algn="l"/>
            <a:r>
              <a:rPr lang="en-US" sz="2200" dirty="0">
                <a:solidFill>
                  <a:schemeClr val="tx2">
                    <a:lumMod val="75000"/>
                  </a:schemeClr>
                </a:solidFill>
              </a:rPr>
              <a:t>Technology </a:t>
            </a:r>
            <a:r>
              <a:rPr lang="en-GB" sz="2200" dirty="0" smtClean="0">
                <a:solidFill>
                  <a:schemeClr val="tx2">
                    <a:lumMod val="75000"/>
                  </a:schemeClr>
                </a:solidFill>
              </a:rPr>
              <a:t>Transfer at Slovak Academic Institutions</a:t>
            </a:r>
            <a:endParaRPr lang="en-GB" sz="2200" dirty="0">
              <a:solidFill>
                <a:schemeClr val="tx2">
                  <a:lumMod val="75000"/>
                </a:schemeClr>
              </a:solidFill>
            </a:endParaRPr>
          </a:p>
        </p:txBody>
      </p:sp>
    </p:spTree>
    <p:extLst>
      <p:ext uri="{BB962C8B-B14F-4D97-AF65-F5344CB8AC3E}">
        <p14:creationId xmlns:p14="http://schemas.microsoft.com/office/powerpoint/2010/main" val="11573487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683568" y="1628800"/>
            <a:ext cx="8003232" cy="4504571"/>
          </a:xfrm>
        </p:spPr>
        <p:txBody>
          <a:bodyPr>
            <a:normAutofit lnSpcReduction="10000"/>
          </a:bodyPr>
          <a:lstStyle/>
          <a:p>
            <a:pPr>
              <a:lnSpc>
                <a:spcPct val="114000"/>
              </a:lnSpc>
              <a:spcBef>
                <a:spcPts val="1200"/>
              </a:spcBef>
            </a:pPr>
            <a:r>
              <a:rPr lang="sk-SK" sz="1800" dirty="0" smtClean="0">
                <a:solidFill>
                  <a:srgbClr val="17375E"/>
                </a:solidFill>
              </a:rPr>
              <a:t>Project - </a:t>
            </a:r>
            <a:r>
              <a:rPr lang="en-US" sz="1800" dirty="0" smtClean="0">
                <a:solidFill>
                  <a:srgbClr val="17375E"/>
                </a:solidFill>
              </a:rPr>
              <a:t>National </a:t>
            </a:r>
            <a:r>
              <a:rPr lang="en-US" sz="1800" dirty="0">
                <a:solidFill>
                  <a:srgbClr val="17375E"/>
                </a:solidFill>
              </a:rPr>
              <a:t>infrastructure for </a:t>
            </a:r>
            <a:r>
              <a:rPr lang="sk-SK" sz="1800" dirty="0" smtClean="0">
                <a:solidFill>
                  <a:srgbClr val="17375E"/>
                </a:solidFill>
              </a:rPr>
              <a:t>S</a:t>
            </a:r>
            <a:r>
              <a:rPr lang="en-GB" sz="1800" dirty="0" err="1" smtClean="0">
                <a:solidFill>
                  <a:srgbClr val="17375E"/>
                </a:solidFill>
              </a:rPr>
              <a:t>upporting</a:t>
            </a:r>
            <a:r>
              <a:rPr lang="en-GB" sz="1800" dirty="0" smtClean="0">
                <a:solidFill>
                  <a:srgbClr val="17375E"/>
                </a:solidFill>
              </a:rPr>
              <a:t> Technology Transfer in Slovakia – NITT SK</a:t>
            </a:r>
            <a:r>
              <a:rPr lang="en-GB" sz="1800" dirty="0" smtClean="0">
                <a:solidFill>
                  <a:srgbClr val="17375E"/>
                </a:solidFill>
                <a:latin typeface="Verdana" pitchFamily="34" charset="0"/>
                <a:ea typeface="Verdana" pitchFamily="34" charset="0"/>
                <a:cs typeface="Verdana" pitchFamily="34" charset="0"/>
              </a:rPr>
              <a:t> (implemented by SCSTI from 2010)</a:t>
            </a:r>
          </a:p>
          <a:p>
            <a:pPr lvl="1">
              <a:lnSpc>
                <a:spcPct val="114000"/>
              </a:lnSpc>
              <a:spcBef>
                <a:spcPts val="1200"/>
              </a:spcBef>
              <a:buFont typeface="Wingdings" pitchFamily="2" charset="2"/>
              <a:buChar char="§"/>
            </a:pPr>
            <a:r>
              <a:rPr lang="en-GB" sz="1400" dirty="0" smtClean="0">
                <a:solidFill>
                  <a:srgbClr val="17375E"/>
                </a:solidFill>
              </a:rPr>
              <a:t>Provides support services to academic institutions at national level</a:t>
            </a:r>
          </a:p>
          <a:p>
            <a:pPr lvl="2">
              <a:lnSpc>
                <a:spcPct val="114000"/>
              </a:lnSpc>
              <a:spcBef>
                <a:spcPts val="1200"/>
              </a:spcBef>
              <a:buFont typeface="Wingdings" pitchFamily="2" charset="2"/>
              <a:buChar char="§"/>
            </a:pPr>
            <a:r>
              <a:rPr lang="en-GB" sz="1200" dirty="0" smtClean="0">
                <a:solidFill>
                  <a:srgbClr val="17375E"/>
                </a:solidFill>
              </a:rPr>
              <a:t>Invention monitoring and identification of IP</a:t>
            </a:r>
          </a:p>
          <a:p>
            <a:pPr lvl="2">
              <a:lnSpc>
                <a:spcPct val="114000"/>
              </a:lnSpc>
              <a:spcBef>
                <a:spcPts val="1200"/>
              </a:spcBef>
              <a:buFont typeface="Wingdings" pitchFamily="2" charset="2"/>
              <a:buChar char="§"/>
            </a:pPr>
            <a:r>
              <a:rPr lang="en-GB" sz="1200" dirty="0" smtClean="0">
                <a:solidFill>
                  <a:srgbClr val="17375E"/>
                </a:solidFill>
              </a:rPr>
              <a:t>Evaluation of IP, patent searches, IP advisory services and consultancy</a:t>
            </a:r>
          </a:p>
          <a:p>
            <a:pPr lvl="2">
              <a:lnSpc>
                <a:spcPct val="114000"/>
              </a:lnSpc>
              <a:spcBef>
                <a:spcPts val="1200"/>
              </a:spcBef>
              <a:buFont typeface="Wingdings" pitchFamily="2" charset="2"/>
              <a:buChar char="§"/>
            </a:pPr>
            <a:r>
              <a:rPr lang="en-GB" sz="1200" dirty="0" smtClean="0">
                <a:solidFill>
                  <a:srgbClr val="17375E"/>
                </a:solidFill>
              </a:rPr>
              <a:t>IP protection – patent applications, IP protection strategy</a:t>
            </a:r>
          </a:p>
          <a:p>
            <a:pPr lvl="2">
              <a:lnSpc>
                <a:spcPct val="114000"/>
              </a:lnSpc>
              <a:spcBef>
                <a:spcPts val="1200"/>
              </a:spcBef>
              <a:buFont typeface="Wingdings" pitchFamily="2" charset="2"/>
              <a:buChar char="§"/>
            </a:pPr>
            <a:r>
              <a:rPr lang="en-GB" sz="1200" dirty="0" smtClean="0">
                <a:solidFill>
                  <a:srgbClr val="17375E"/>
                </a:solidFill>
              </a:rPr>
              <a:t>Marketing presentations of t</a:t>
            </a:r>
            <a:r>
              <a:rPr lang="en-GB" sz="1200" dirty="0">
                <a:solidFill>
                  <a:srgbClr val="17375E"/>
                </a:solidFill>
              </a:rPr>
              <a:t>e</a:t>
            </a:r>
            <a:r>
              <a:rPr lang="en-GB" sz="1200" dirty="0" smtClean="0">
                <a:solidFill>
                  <a:srgbClr val="17375E"/>
                </a:solidFill>
              </a:rPr>
              <a:t>chnologies and partners searching</a:t>
            </a:r>
          </a:p>
          <a:p>
            <a:pPr lvl="2">
              <a:lnSpc>
                <a:spcPct val="114000"/>
              </a:lnSpc>
              <a:spcBef>
                <a:spcPts val="1200"/>
              </a:spcBef>
              <a:buFont typeface="Wingdings" pitchFamily="2" charset="2"/>
              <a:buChar char="§"/>
            </a:pPr>
            <a:r>
              <a:rPr lang="en-GB" sz="1200" dirty="0" smtClean="0">
                <a:solidFill>
                  <a:srgbClr val="17375E"/>
                </a:solidFill>
              </a:rPr>
              <a:t>Preparation of all kinds of necessary agreements, licensing, spin-offs founding</a:t>
            </a:r>
          </a:p>
          <a:p>
            <a:pPr lvl="2">
              <a:lnSpc>
                <a:spcPct val="114000"/>
              </a:lnSpc>
              <a:spcBef>
                <a:spcPts val="1200"/>
              </a:spcBef>
              <a:buFont typeface="Wingdings" pitchFamily="2" charset="2"/>
              <a:buChar char="§"/>
            </a:pPr>
            <a:r>
              <a:rPr lang="en-GB" sz="1200" dirty="0" smtClean="0">
                <a:solidFill>
                  <a:srgbClr val="17375E"/>
                </a:solidFill>
              </a:rPr>
              <a:t>TT process coordination</a:t>
            </a:r>
          </a:p>
          <a:p>
            <a:pPr lvl="2">
              <a:lnSpc>
                <a:spcPct val="114000"/>
              </a:lnSpc>
              <a:spcBef>
                <a:spcPts val="1200"/>
              </a:spcBef>
              <a:buFont typeface="Wingdings" pitchFamily="2" charset="2"/>
              <a:buChar char="§"/>
            </a:pPr>
            <a:r>
              <a:rPr lang="en-GB" sz="1200" dirty="0" smtClean="0">
                <a:solidFill>
                  <a:srgbClr val="17375E"/>
                </a:solidFill>
              </a:rPr>
              <a:t>Part of services provided directly by the TTO staff at SCSTI, another part delivered by external experts hired by TTO at SCSTI</a:t>
            </a:r>
          </a:p>
          <a:p>
            <a:pPr lvl="2">
              <a:lnSpc>
                <a:spcPct val="114000"/>
              </a:lnSpc>
              <a:spcBef>
                <a:spcPts val="1200"/>
              </a:spcBef>
              <a:buFont typeface="Wingdings" pitchFamily="2" charset="2"/>
              <a:buChar char="§"/>
            </a:pPr>
            <a:r>
              <a:rPr lang="en-GB" sz="1200" dirty="0" smtClean="0">
                <a:solidFill>
                  <a:srgbClr val="17375E"/>
                </a:solidFill>
              </a:rPr>
              <a:t>Patent fees payment</a:t>
            </a:r>
            <a:endParaRPr lang="en-GB" sz="1800" dirty="0">
              <a:solidFill>
                <a:srgbClr val="17375E"/>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3007" y="6344533"/>
            <a:ext cx="1504857" cy="35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192" y="6287067"/>
            <a:ext cx="666980" cy="515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ázok 7"/>
          <p:cNvPicPr>
            <a:picLocks noChangeAspect="1"/>
          </p:cNvPicPr>
          <p:nvPr/>
        </p:nvPicPr>
        <p:blipFill>
          <a:blip r:embed="rId4" cstate="print"/>
          <a:srcRect l="32503" t="42263" r="55754" b="37414"/>
          <a:stretch>
            <a:fillRect/>
          </a:stretch>
        </p:blipFill>
        <p:spPr bwMode="auto">
          <a:xfrm>
            <a:off x="5180584" y="6244596"/>
            <a:ext cx="543544" cy="579398"/>
          </a:xfrm>
          <a:prstGeom prst="rect">
            <a:avLst/>
          </a:prstGeom>
          <a:noFill/>
          <a:ln w="9525">
            <a:noFill/>
            <a:miter lim="800000"/>
            <a:headEnd/>
            <a:tailEnd/>
          </a:ln>
        </p:spPr>
      </p:pic>
      <p:grpSp>
        <p:nvGrpSpPr>
          <p:cNvPr id="12" name="Skupina 11"/>
          <p:cNvGrpSpPr/>
          <p:nvPr/>
        </p:nvGrpSpPr>
        <p:grpSpPr>
          <a:xfrm>
            <a:off x="7668344" y="116632"/>
            <a:ext cx="1440160" cy="1100732"/>
            <a:chOff x="7668344" y="116632"/>
            <a:chExt cx="1440160" cy="1100732"/>
          </a:xfrm>
        </p:grpSpPr>
        <p:sp>
          <p:nvSpPr>
            <p:cNvPr id="13" name="Obdĺžnik 12"/>
            <p:cNvSpPr/>
            <p:nvPr/>
          </p:nvSpPr>
          <p:spPr>
            <a:xfrm>
              <a:off x="7668344" y="116632"/>
              <a:ext cx="1440160" cy="1100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4" name="Obrázo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4421" y="264694"/>
              <a:ext cx="950067" cy="952670"/>
            </a:xfrm>
            <a:prstGeom prst="rect">
              <a:avLst/>
            </a:prstGeom>
          </p:spPr>
        </p:pic>
      </p:grpSp>
      <p:pic>
        <p:nvPicPr>
          <p:cNvPr id="20"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528" b="18328"/>
          <a:stretch/>
        </p:blipFill>
        <p:spPr bwMode="auto">
          <a:xfrm>
            <a:off x="3776635" y="6251402"/>
            <a:ext cx="1011389" cy="61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el 1"/>
          <p:cNvSpPr txBox="1">
            <a:spLocks/>
          </p:cNvSpPr>
          <p:nvPr/>
        </p:nvSpPr>
        <p:spPr>
          <a:xfrm>
            <a:off x="611560" y="274638"/>
            <a:ext cx="7632848" cy="9427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solidFill>
                <a:latin typeface="Verdana" pitchFamily="34" charset="0"/>
                <a:ea typeface="Verdana" pitchFamily="34" charset="0"/>
                <a:cs typeface="Verdana" pitchFamily="34" charset="0"/>
              </a:defRPr>
            </a:lvl1pPr>
          </a:lstStyle>
          <a:p>
            <a:pPr algn="l"/>
            <a:r>
              <a:rPr lang="en-US" sz="2200" dirty="0">
                <a:solidFill>
                  <a:schemeClr val="tx2">
                    <a:lumMod val="75000"/>
                  </a:schemeClr>
                </a:solidFill>
              </a:rPr>
              <a:t>TT </a:t>
            </a:r>
            <a:r>
              <a:rPr lang="en-GB" sz="2200" dirty="0" smtClean="0">
                <a:solidFill>
                  <a:schemeClr val="tx2">
                    <a:lumMod val="75000"/>
                  </a:schemeClr>
                </a:solidFill>
              </a:rPr>
              <a:t>and National Support Services for Slovak Academic Institutions</a:t>
            </a:r>
            <a:endParaRPr lang="en-GB" sz="2200" dirty="0">
              <a:solidFill>
                <a:schemeClr val="tx2">
                  <a:lumMod val="75000"/>
                </a:schemeClr>
              </a:solidFill>
            </a:endParaRPr>
          </a:p>
        </p:txBody>
      </p:sp>
    </p:spTree>
    <p:extLst>
      <p:ext uri="{BB962C8B-B14F-4D97-AF65-F5344CB8AC3E}">
        <p14:creationId xmlns:p14="http://schemas.microsoft.com/office/powerpoint/2010/main" val="1060174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683568" y="1628800"/>
            <a:ext cx="8003232" cy="4504571"/>
          </a:xfrm>
        </p:spPr>
        <p:txBody>
          <a:bodyPr>
            <a:normAutofit/>
          </a:bodyPr>
          <a:lstStyle/>
          <a:p>
            <a:pPr>
              <a:lnSpc>
                <a:spcPct val="114000"/>
              </a:lnSpc>
              <a:spcBef>
                <a:spcPts val="1200"/>
              </a:spcBef>
            </a:pPr>
            <a:r>
              <a:rPr lang="en-GB" sz="1800" dirty="0" smtClean="0">
                <a:solidFill>
                  <a:srgbClr val="17375E"/>
                </a:solidFill>
              </a:rPr>
              <a:t>Project - National Infrastructure for Supporting Technology Transfer in Slovakia – NITT SK</a:t>
            </a:r>
            <a:r>
              <a:rPr lang="en-GB" sz="1800" dirty="0" smtClean="0">
                <a:solidFill>
                  <a:srgbClr val="17375E"/>
                </a:solidFill>
                <a:latin typeface="Verdana" pitchFamily="34" charset="0"/>
                <a:ea typeface="Verdana" pitchFamily="34" charset="0"/>
                <a:cs typeface="Verdana" pitchFamily="34" charset="0"/>
              </a:rPr>
              <a:t> (implemented by SCSTI from 2010)</a:t>
            </a:r>
          </a:p>
          <a:p>
            <a:pPr lvl="1">
              <a:lnSpc>
                <a:spcPct val="114000"/>
              </a:lnSpc>
              <a:spcBef>
                <a:spcPts val="1200"/>
              </a:spcBef>
              <a:buFont typeface="Wingdings" pitchFamily="2" charset="2"/>
              <a:buChar char="§"/>
            </a:pPr>
            <a:r>
              <a:rPr lang="en-GB" sz="1400" dirty="0" smtClean="0">
                <a:solidFill>
                  <a:srgbClr val="17375E"/>
                </a:solidFill>
              </a:rPr>
              <a:t>Preparation of establishment of the Slovak National Technology Transfer Office </a:t>
            </a:r>
          </a:p>
          <a:p>
            <a:pPr lvl="2">
              <a:lnSpc>
                <a:spcPct val="114000"/>
              </a:lnSpc>
              <a:spcBef>
                <a:spcPts val="1200"/>
              </a:spcBef>
              <a:buFont typeface="Wingdings" pitchFamily="2" charset="2"/>
              <a:buChar char="§"/>
            </a:pPr>
            <a:r>
              <a:rPr lang="en-GB" sz="1200" dirty="0" smtClean="0">
                <a:solidFill>
                  <a:srgbClr val="17375E"/>
                </a:solidFill>
              </a:rPr>
              <a:t>will manage the national  “Patent Fund”,</a:t>
            </a:r>
          </a:p>
          <a:p>
            <a:pPr lvl="2">
              <a:lnSpc>
                <a:spcPct val="114000"/>
              </a:lnSpc>
              <a:spcBef>
                <a:spcPts val="1200"/>
              </a:spcBef>
              <a:buFont typeface="Wingdings" pitchFamily="2" charset="2"/>
              <a:buChar char="§"/>
            </a:pPr>
            <a:r>
              <a:rPr lang="en-GB" sz="1200" dirty="0" smtClean="0">
                <a:solidFill>
                  <a:srgbClr val="17375E"/>
                </a:solidFill>
              </a:rPr>
              <a:t>will group all academic institutions via their representatives,</a:t>
            </a:r>
          </a:p>
          <a:p>
            <a:pPr lvl="2">
              <a:lnSpc>
                <a:spcPct val="114000"/>
              </a:lnSpc>
              <a:spcBef>
                <a:spcPts val="1200"/>
              </a:spcBef>
              <a:buFont typeface="Wingdings" pitchFamily="2" charset="2"/>
              <a:buChar char="§"/>
            </a:pPr>
            <a:r>
              <a:rPr lang="en-GB" sz="1200" dirty="0" smtClean="0">
                <a:solidFill>
                  <a:srgbClr val="17375E"/>
                </a:solidFill>
              </a:rPr>
              <a:t>will provide expert services in TT process for academic institutions,</a:t>
            </a:r>
          </a:p>
          <a:p>
            <a:pPr lvl="2">
              <a:lnSpc>
                <a:spcPct val="114000"/>
              </a:lnSpc>
              <a:spcBef>
                <a:spcPts val="1200"/>
              </a:spcBef>
              <a:buFont typeface="Wingdings" pitchFamily="2" charset="2"/>
              <a:buChar char="§"/>
            </a:pPr>
            <a:r>
              <a:rPr lang="en-GB" sz="1200" dirty="0" smtClean="0">
                <a:solidFill>
                  <a:srgbClr val="17375E"/>
                </a:solidFill>
              </a:rPr>
              <a:t>will define conditions for allocating finance from “Patent Fund”,</a:t>
            </a:r>
          </a:p>
          <a:p>
            <a:pPr lvl="2">
              <a:lnSpc>
                <a:spcPct val="114000"/>
              </a:lnSpc>
              <a:spcBef>
                <a:spcPts val="1200"/>
              </a:spcBef>
              <a:buFont typeface="Wingdings" pitchFamily="2" charset="2"/>
              <a:buChar char="§"/>
            </a:pPr>
            <a:r>
              <a:rPr lang="en-GB" sz="1200" dirty="0" smtClean="0">
                <a:solidFill>
                  <a:srgbClr val="17375E"/>
                </a:solidFill>
              </a:rPr>
              <a:t>will set up minimum standards for TT process management,</a:t>
            </a:r>
          </a:p>
          <a:p>
            <a:pPr lvl="2">
              <a:lnSpc>
                <a:spcPct val="114000"/>
              </a:lnSpc>
              <a:spcBef>
                <a:spcPts val="1200"/>
              </a:spcBef>
              <a:buFont typeface="Wingdings" pitchFamily="2" charset="2"/>
              <a:buChar char="§"/>
            </a:pPr>
            <a:r>
              <a:rPr lang="en-GB" sz="1200" dirty="0" smtClean="0">
                <a:solidFill>
                  <a:srgbClr val="17375E"/>
                </a:solidFill>
              </a:rPr>
              <a:t>will become a platform to create a systematic  approach to TT in Slovakia.</a:t>
            </a:r>
            <a:endParaRPr lang="en-GB" sz="1800" dirty="0">
              <a:solidFill>
                <a:srgbClr val="17375E"/>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3007" y="6344533"/>
            <a:ext cx="1504857" cy="35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192" y="6287067"/>
            <a:ext cx="666980" cy="515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ázok 7"/>
          <p:cNvPicPr>
            <a:picLocks noChangeAspect="1"/>
          </p:cNvPicPr>
          <p:nvPr/>
        </p:nvPicPr>
        <p:blipFill>
          <a:blip r:embed="rId4" cstate="print"/>
          <a:srcRect l="32503" t="42263" r="55754" b="37414"/>
          <a:stretch>
            <a:fillRect/>
          </a:stretch>
        </p:blipFill>
        <p:spPr bwMode="auto">
          <a:xfrm>
            <a:off x="5180584" y="6244596"/>
            <a:ext cx="543544" cy="579398"/>
          </a:xfrm>
          <a:prstGeom prst="rect">
            <a:avLst/>
          </a:prstGeom>
          <a:noFill/>
          <a:ln w="9525">
            <a:noFill/>
            <a:miter lim="800000"/>
            <a:headEnd/>
            <a:tailEnd/>
          </a:ln>
        </p:spPr>
      </p:pic>
      <p:grpSp>
        <p:nvGrpSpPr>
          <p:cNvPr id="12" name="Skupina 11"/>
          <p:cNvGrpSpPr/>
          <p:nvPr/>
        </p:nvGrpSpPr>
        <p:grpSpPr>
          <a:xfrm>
            <a:off x="7668344" y="116632"/>
            <a:ext cx="1440160" cy="1100732"/>
            <a:chOff x="7668344" y="116632"/>
            <a:chExt cx="1440160" cy="1100732"/>
          </a:xfrm>
        </p:grpSpPr>
        <p:sp>
          <p:nvSpPr>
            <p:cNvPr id="13" name="Obdĺžnik 12"/>
            <p:cNvSpPr/>
            <p:nvPr/>
          </p:nvSpPr>
          <p:spPr>
            <a:xfrm>
              <a:off x="7668344" y="116632"/>
              <a:ext cx="1440160" cy="1100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4" name="Obrázo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4421" y="264694"/>
              <a:ext cx="950067" cy="952670"/>
            </a:xfrm>
            <a:prstGeom prst="rect">
              <a:avLst/>
            </a:prstGeom>
          </p:spPr>
        </p:pic>
      </p:grpSp>
      <p:pic>
        <p:nvPicPr>
          <p:cNvPr id="20"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528" b="18328"/>
          <a:stretch/>
        </p:blipFill>
        <p:spPr bwMode="auto">
          <a:xfrm>
            <a:off x="3776635" y="6251402"/>
            <a:ext cx="1011389" cy="61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el 1"/>
          <p:cNvSpPr txBox="1">
            <a:spLocks/>
          </p:cNvSpPr>
          <p:nvPr/>
        </p:nvSpPr>
        <p:spPr>
          <a:xfrm>
            <a:off x="611560" y="274638"/>
            <a:ext cx="7632848" cy="9427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solidFill>
                <a:latin typeface="Verdana" pitchFamily="34" charset="0"/>
                <a:ea typeface="Verdana" pitchFamily="34" charset="0"/>
                <a:cs typeface="Verdana" pitchFamily="34" charset="0"/>
              </a:defRPr>
            </a:lvl1pPr>
          </a:lstStyle>
          <a:p>
            <a:pPr algn="l"/>
            <a:r>
              <a:rPr lang="en-GB" sz="2200" dirty="0" smtClean="0">
                <a:solidFill>
                  <a:schemeClr val="tx2">
                    <a:lumMod val="75000"/>
                  </a:schemeClr>
                </a:solidFill>
              </a:rPr>
              <a:t>TT and National Support Services for Slovak Academic Institutions</a:t>
            </a:r>
            <a:endParaRPr lang="en-GB" sz="2200" dirty="0">
              <a:solidFill>
                <a:schemeClr val="tx2">
                  <a:lumMod val="75000"/>
                </a:schemeClr>
              </a:solidFill>
            </a:endParaRPr>
          </a:p>
        </p:txBody>
      </p:sp>
    </p:spTree>
    <p:extLst>
      <p:ext uri="{BB962C8B-B14F-4D97-AF65-F5344CB8AC3E}">
        <p14:creationId xmlns:p14="http://schemas.microsoft.com/office/powerpoint/2010/main" val="8259623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683568" y="1628800"/>
            <a:ext cx="8003232" cy="4504571"/>
          </a:xfrm>
        </p:spPr>
        <p:txBody>
          <a:bodyPr>
            <a:normAutofit/>
          </a:bodyPr>
          <a:lstStyle/>
          <a:p>
            <a:pPr>
              <a:lnSpc>
                <a:spcPct val="114000"/>
              </a:lnSpc>
              <a:spcBef>
                <a:spcPts val="1200"/>
              </a:spcBef>
            </a:pPr>
            <a:r>
              <a:rPr lang="en-GB" sz="1800" dirty="0" smtClean="0">
                <a:solidFill>
                  <a:srgbClr val="17375E"/>
                </a:solidFill>
              </a:rPr>
              <a:t>Project - National Business Centre in Slovakia – 1st phase</a:t>
            </a:r>
            <a:r>
              <a:rPr lang="en-GB" sz="1800" dirty="0" smtClean="0">
                <a:solidFill>
                  <a:srgbClr val="17375E"/>
                </a:solidFill>
                <a:latin typeface="Verdana" pitchFamily="34" charset="0"/>
                <a:ea typeface="Verdana" pitchFamily="34" charset="0"/>
                <a:cs typeface="Verdana" pitchFamily="34" charset="0"/>
              </a:rPr>
              <a:t> (implemented by SCSTI from 2014)</a:t>
            </a:r>
          </a:p>
          <a:p>
            <a:pPr lvl="1">
              <a:lnSpc>
                <a:spcPct val="114000"/>
              </a:lnSpc>
              <a:spcBef>
                <a:spcPts val="1200"/>
              </a:spcBef>
              <a:buFont typeface="Wingdings" pitchFamily="2" charset="2"/>
              <a:buChar char="§"/>
            </a:pPr>
            <a:r>
              <a:rPr lang="en-GB" sz="1400" dirty="0" smtClean="0">
                <a:solidFill>
                  <a:srgbClr val="17375E"/>
                </a:solidFill>
              </a:rPr>
              <a:t>Preparing establishment of the National Business Centre in Slovakia (NBC)</a:t>
            </a:r>
          </a:p>
          <a:p>
            <a:pPr lvl="1">
              <a:lnSpc>
                <a:spcPct val="114000"/>
              </a:lnSpc>
              <a:spcBef>
                <a:spcPts val="1200"/>
              </a:spcBef>
              <a:buFont typeface="Wingdings" pitchFamily="2" charset="2"/>
              <a:buChar char="§"/>
            </a:pPr>
            <a:r>
              <a:rPr lang="en-GB" sz="1400" dirty="0" smtClean="0">
                <a:solidFill>
                  <a:srgbClr val="17375E"/>
                </a:solidFill>
              </a:rPr>
              <a:t>Will provide similar services related to IP as the SNTTO provides for academic institutions, especially:</a:t>
            </a:r>
          </a:p>
          <a:p>
            <a:pPr lvl="2">
              <a:lnSpc>
                <a:spcPct val="114000"/>
              </a:lnSpc>
              <a:spcBef>
                <a:spcPts val="1200"/>
              </a:spcBef>
              <a:buFont typeface="Wingdings" pitchFamily="2" charset="2"/>
              <a:buChar char="§"/>
            </a:pPr>
            <a:r>
              <a:rPr lang="en-GB" sz="1200" dirty="0" smtClean="0">
                <a:solidFill>
                  <a:srgbClr val="17375E"/>
                </a:solidFill>
              </a:rPr>
              <a:t>Identification of IP – using EPO processes for SMEs</a:t>
            </a:r>
          </a:p>
          <a:p>
            <a:pPr lvl="2">
              <a:lnSpc>
                <a:spcPct val="114000"/>
              </a:lnSpc>
              <a:spcBef>
                <a:spcPts val="1200"/>
              </a:spcBef>
              <a:buFont typeface="Wingdings" pitchFamily="2" charset="2"/>
              <a:buChar char="§"/>
            </a:pPr>
            <a:r>
              <a:rPr lang="en-GB" sz="1200" dirty="0" smtClean="0">
                <a:solidFill>
                  <a:srgbClr val="17375E"/>
                </a:solidFill>
              </a:rPr>
              <a:t>Evaluation of IP, patent searches, IP advisory services and consultancy</a:t>
            </a:r>
          </a:p>
          <a:p>
            <a:pPr lvl="2">
              <a:lnSpc>
                <a:spcPct val="114000"/>
              </a:lnSpc>
              <a:spcBef>
                <a:spcPts val="1200"/>
              </a:spcBef>
              <a:buFont typeface="Wingdings" pitchFamily="2" charset="2"/>
              <a:buChar char="§"/>
            </a:pPr>
            <a:r>
              <a:rPr lang="en-GB" sz="1200" dirty="0" smtClean="0">
                <a:solidFill>
                  <a:srgbClr val="17375E"/>
                </a:solidFill>
              </a:rPr>
              <a:t>IP protection – patent applications assistance, IP protection strategy</a:t>
            </a:r>
          </a:p>
          <a:p>
            <a:pPr lvl="1">
              <a:lnSpc>
                <a:spcPct val="114000"/>
              </a:lnSpc>
              <a:spcBef>
                <a:spcPts val="1200"/>
              </a:spcBef>
              <a:buFont typeface="Wingdings" pitchFamily="2" charset="2"/>
              <a:buChar char="§"/>
            </a:pPr>
            <a:r>
              <a:rPr lang="en-GB" sz="1400" dirty="0" smtClean="0">
                <a:solidFill>
                  <a:srgbClr val="17375E"/>
                </a:solidFill>
              </a:rPr>
              <a:t>Preparing an IKT system for searching co-operations between academic institutions and enterprises</a:t>
            </a:r>
          </a:p>
          <a:p>
            <a:pPr lvl="2">
              <a:lnSpc>
                <a:spcPct val="114000"/>
              </a:lnSpc>
              <a:spcBef>
                <a:spcPts val="1200"/>
              </a:spcBef>
              <a:buFont typeface="Wingdings" pitchFamily="2" charset="2"/>
              <a:buChar char="§"/>
            </a:pPr>
            <a:r>
              <a:rPr lang="en-GB" sz="1200" dirty="0" smtClean="0">
                <a:solidFill>
                  <a:srgbClr val="17375E"/>
                </a:solidFill>
              </a:rPr>
              <a:t>Profiles of scientific departments, information on projects and technologies on both sides – academic and commercial</a:t>
            </a:r>
          </a:p>
          <a:p>
            <a:pPr lvl="2">
              <a:lnSpc>
                <a:spcPct val="114000"/>
              </a:lnSpc>
              <a:spcBef>
                <a:spcPts val="1200"/>
              </a:spcBef>
              <a:buFont typeface="Wingdings" pitchFamily="2" charset="2"/>
              <a:buChar char="§"/>
            </a:pPr>
            <a:r>
              <a:rPr lang="en-GB" sz="1200" dirty="0" smtClean="0">
                <a:solidFill>
                  <a:srgbClr val="17375E"/>
                </a:solidFill>
              </a:rPr>
              <a:t>Merging of activities</a:t>
            </a:r>
          </a:p>
          <a:p>
            <a:pPr marL="914400" lvl="2" indent="0">
              <a:lnSpc>
                <a:spcPct val="114000"/>
              </a:lnSpc>
              <a:spcBef>
                <a:spcPts val="1200"/>
              </a:spcBef>
              <a:buNone/>
            </a:pPr>
            <a:endParaRPr lang="sk-SK" sz="1200" dirty="0" smtClean="0">
              <a:solidFill>
                <a:srgbClr val="17375E"/>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3007" y="6344533"/>
            <a:ext cx="1504857" cy="35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192" y="6287067"/>
            <a:ext cx="666980" cy="515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ázok 7"/>
          <p:cNvPicPr>
            <a:picLocks noChangeAspect="1"/>
          </p:cNvPicPr>
          <p:nvPr/>
        </p:nvPicPr>
        <p:blipFill>
          <a:blip r:embed="rId4" cstate="print"/>
          <a:srcRect l="32503" t="42263" r="55754" b="37414"/>
          <a:stretch>
            <a:fillRect/>
          </a:stretch>
        </p:blipFill>
        <p:spPr bwMode="auto">
          <a:xfrm>
            <a:off x="5180584" y="6244596"/>
            <a:ext cx="543544" cy="579398"/>
          </a:xfrm>
          <a:prstGeom prst="rect">
            <a:avLst/>
          </a:prstGeom>
          <a:noFill/>
          <a:ln w="9525">
            <a:noFill/>
            <a:miter lim="800000"/>
            <a:headEnd/>
            <a:tailEnd/>
          </a:ln>
        </p:spPr>
      </p:pic>
      <p:grpSp>
        <p:nvGrpSpPr>
          <p:cNvPr id="12" name="Skupina 11"/>
          <p:cNvGrpSpPr/>
          <p:nvPr/>
        </p:nvGrpSpPr>
        <p:grpSpPr>
          <a:xfrm>
            <a:off x="7668344" y="116632"/>
            <a:ext cx="1440160" cy="1100732"/>
            <a:chOff x="7668344" y="116632"/>
            <a:chExt cx="1440160" cy="1100732"/>
          </a:xfrm>
        </p:grpSpPr>
        <p:sp>
          <p:nvSpPr>
            <p:cNvPr id="13" name="Obdĺžnik 12"/>
            <p:cNvSpPr/>
            <p:nvPr/>
          </p:nvSpPr>
          <p:spPr>
            <a:xfrm>
              <a:off x="7668344" y="116632"/>
              <a:ext cx="1440160" cy="1100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pic>
          <p:nvPicPr>
            <p:cNvPr id="14" name="Obrázo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4421" y="264694"/>
              <a:ext cx="950067" cy="952670"/>
            </a:xfrm>
            <a:prstGeom prst="rect">
              <a:avLst/>
            </a:prstGeom>
          </p:spPr>
        </p:pic>
      </p:grpSp>
      <p:pic>
        <p:nvPicPr>
          <p:cNvPr id="20"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528" b="18328"/>
          <a:stretch/>
        </p:blipFill>
        <p:spPr bwMode="auto">
          <a:xfrm>
            <a:off x="3776635" y="6251402"/>
            <a:ext cx="1011389" cy="61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el 1"/>
          <p:cNvSpPr txBox="1">
            <a:spLocks/>
          </p:cNvSpPr>
          <p:nvPr/>
        </p:nvSpPr>
        <p:spPr>
          <a:xfrm>
            <a:off x="611560" y="274638"/>
            <a:ext cx="7632848" cy="9427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b="1" kern="1200">
                <a:solidFill>
                  <a:schemeClr val="tx1"/>
                </a:solidFill>
                <a:latin typeface="Verdana" pitchFamily="34" charset="0"/>
                <a:ea typeface="Verdana" pitchFamily="34" charset="0"/>
                <a:cs typeface="Verdana" pitchFamily="34" charset="0"/>
              </a:defRPr>
            </a:lvl1pPr>
          </a:lstStyle>
          <a:p>
            <a:pPr algn="l"/>
            <a:r>
              <a:rPr lang="en-US" sz="2200" dirty="0">
                <a:solidFill>
                  <a:schemeClr val="tx2">
                    <a:lumMod val="75000"/>
                  </a:schemeClr>
                </a:solidFill>
              </a:rPr>
              <a:t>TT and National Support Services for SMEs</a:t>
            </a:r>
            <a:endParaRPr lang="sk-SK" sz="2200" dirty="0">
              <a:solidFill>
                <a:schemeClr val="tx2">
                  <a:lumMod val="75000"/>
                </a:schemeClr>
              </a:solidFill>
            </a:endParaRPr>
          </a:p>
        </p:txBody>
      </p:sp>
    </p:spTree>
    <p:extLst>
      <p:ext uri="{BB962C8B-B14F-4D97-AF65-F5344CB8AC3E}">
        <p14:creationId xmlns:p14="http://schemas.microsoft.com/office/powerpoint/2010/main" val="6841572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683568" y="274638"/>
            <a:ext cx="7632848" cy="1143000"/>
          </a:xfrm>
        </p:spPr>
        <p:txBody>
          <a:bodyPr/>
          <a:lstStyle/>
          <a:p>
            <a:r>
              <a:rPr lang="sk-SK" sz="3000" dirty="0" smtClean="0">
                <a:solidFill>
                  <a:schemeClr val="tx2">
                    <a:lumMod val="75000"/>
                  </a:schemeClr>
                </a:solidFill>
              </a:rPr>
              <a:t>NITT SK</a:t>
            </a:r>
            <a:endParaRPr lang="sk-SK" sz="3000" noProof="0" dirty="0">
              <a:solidFill>
                <a:schemeClr val="tx2">
                  <a:lumMod val="75000"/>
                </a:schemeClr>
              </a:solidFill>
            </a:endParaRPr>
          </a:p>
        </p:txBody>
      </p:sp>
      <p:sp>
        <p:nvSpPr>
          <p:cNvPr id="12" name="BlokTextu 11"/>
          <p:cNvSpPr txBox="1"/>
          <p:nvPr/>
        </p:nvSpPr>
        <p:spPr>
          <a:xfrm>
            <a:off x="684213" y="1628800"/>
            <a:ext cx="8208962" cy="4039567"/>
          </a:xfrm>
          <a:prstGeom prst="rect">
            <a:avLst/>
          </a:prstGeom>
          <a:noFill/>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b="1" dirty="0" smtClean="0">
                <a:solidFill>
                  <a:srgbClr val="17375E"/>
                </a:solidFill>
                <a:latin typeface="Verdana" pitchFamily="34" charset="0"/>
                <a:ea typeface="Verdana" pitchFamily="34" charset="0"/>
                <a:cs typeface="Verdana" pitchFamily="34" charset="0"/>
              </a:rPr>
              <a:t>National Infrastructure for Supporting Technology Transfer in Slovakia </a:t>
            </a:r>
            <a:r>
              <a:rPr lang="sk-SK" b="1" dirty="0" smtClean="0">
                <a:solidFill>
                  <a:srgbClr val="17375E"/>
                </a:solidFill>
                <a:latin typeface="Verdana" pitchFamily="34" charset="0"/>
                <a:ea typeface="Verdana" pitchFamily="34" charset="0"/>
                <a:cs typeface="Verdana" pitchFamily="34" charset="0"/>
              </a:rPr>
              <a:t>– </a:t>
            </a:r>
            <a:r>
              <a:rPr lang="sk-SK" b="1" dirty="0">
                <a:solidFill>
                  <a:srgbClr val="17375E"/>
                </a:solidFill>
                <a:latin typeface="Verdana" pitchFamily="34" charset="0"/>
                <a:ea typeface="Verdana" pitchFamily="34" charset="0"/>
                <a:cs typeface="Verdana" pitchFamily="34" charset="0"/>
              </a:rPr>
              <a:t>NITT SK 			</a:t>
            </a:r>
          </a:p>
          <a:p>
            <a:pPr algn="just"/>
            <a:r>
              <a:rPr lang="sk-SK" dirty="0">
                <a:solidFill>
                  <a:srgbClr val="17375E"/>
                </a:solidFill>
                <a:latin typeface="Verdana" pitchFamily="34" charset="0"/>
                <a:ea typeface="Verdana" pitchFamily="34" charset="0"/>
                <a:cs typeface="Verdana" pitchFamily="34" charset="0"/>
              </a:rPr>
              <a:t/>
            </a:r>
            <a:br>
              <a:rPr lang="sk-SK" dirty="0">
                <a:solidFill>
                  <a:srgbClr val="17375E"/>
                </a:solidFill>
                <a:latin typeface="Verdana" pitchFamily="34" charset="0"/>
                <a:ea typeface="Verdana" pitchFamily="34" charset="0"/>
                <a:cs typeface="Verdana" pitchFamily="34" charset="0"/>
              </a:rPr>
            </a:br>
            <a:endParaRPr lang="sk-SK" dirty="0">
              <a:solidFill>
                <a:srgbClr val="17375E"/>
              </a:solidFill>
              <a:latin typeface="Verdana" pitchFamily="34" charset="0"/>
              <a:ea typeface="Verdana" pitchFamily="34" charset="0"/>
              <a:cs typeface="Verdana" pitchFamily="34" charset="0"/>
            </a:endParaRPr>
          </a:p>
          <a:p>
            <a:r>
              <a:rPr lang="en-US" b="1" dirty="0" smtClean="0">
                <a:solidFill>
                  <a:srgbClr val="17375E"/>
                </a:solidFill>
                <a:latin typeface="Verdana" pitchFamily="34" charset="0"/>
                <a:ea typeface="Verdana" pitchFamily="34" charset="0"/>
                <a:cs typeface="Verdana" pitchFamily="34" charset="0"/>
              </a:rPr>
              <a:t>IMPLEMENTATION</a:t>
            </a:r>
            <a:endParaRPr lang="sk-SK" b="1" dirty="0">
              <a:solidFill>
                <a:srgbClr val="17375E"/>
              </a:solidFill>
              <a:latin typeface="Verdana" pitchFamily="34" charset="0"/>
              <a:ea typeface="Verdana" pitchFamily="34" charset="0"/>
              <a:cs typeface="Verdana" pitchFamily="34" charset="0"/>
            </a:endParaRPr>
          </a:p>
          <a:p>
            <a:pPr>
              <a:spcBef>
                <a:spcPts val="900"/>
              </a:spcBef>
            </a:pPr>
            <a:r>
              <a:rPr lang="sk-SK" sz="1600" dirty="0" smtClean="0">
                <a:solidFill>
                  <a:srgbClr val="17375E"/>
                </a:solidFill>
                <a:latin typeface="Verdana" pitchFamily="34" charset="0"/>
                <a:ea typeface="Verdana" pitchFamily="34" charset="0"/>
                <a:cs typeface="Verdana" pitchFamily="34" charset="0"/>
              </a:rPr>
              <a:t>6/2010 </a:t>
            </a:r>
            <a:r>
              <a:rPr lang="sk-SK" sz="1600" dirty="0">
                <a:solidFill>
                  <a:srgbClr val="17375E"/>
                </a:solidFill>
                <a:latin typeface="Verdana" pitchFamily="34" charset="0"/>
                <a:ea typeface="Verdana" pitchFamily="34" charset="0"/>
                <a:cs typeface="Verdana" pitchFamily="34" charset="0"/>
              </a:rPr>
              <a:t>– </a:t>
            </a:r>
            <a:r>
              <a:rPr lang="sk-SK" sz="1600" dirty="0" smtClean="0">
                <a:solidFill>
                  <a:srgbClr val="17375E"/>
                </a:solidFill>
                <a:latin typeface="Verdana" pitchFamily="34" charset="0"/>
                <a:ea typeface="Verdana" pitchFamily="34" charset="0"/>
                <a:cs typeface="Verdana" pitchFamily="34" charset="0"/>
              </a:rPr>
              <a:t>12/2014</a:t>
            </a:r>
          </a:p>
          <a:p>
            <a:pPr>
              <a:spcBef>
                <a:spcPts val="900"/>
              </a:spcBef>
            </a:pPr>
            <a:r>
              <a:rPr lang="en-US" sz="1600" dirty="0" smtClean="0">
                <a:solidFill>
                  <a:srgbClr val="17375E"/>
                </a:solidFill>
                <a:latin typeface="Verdana" pitchFamily="34" charset="0"/>
                <a:ea typeface="Verdana" pitchFamily="34" charset="0"/>
                <a:cs typeface="Verdana" pitchFamily="34" charset="0"/>
              </a:rPr>
              <a:t>prolonged</a:t>
            </a:r>
            <a:r>
              <a:rPr lang="sk-SK" sz="1600" dirty="0" smtClean="0">
                <a:solidFill>
                  <a:srgbClr val="17375E"/>
                </a:solidFill>
                <a:latin typeface="Verdana" pitchFamily="34" charset="0"/>
                <a:ea typeface="Verdana" pitchFamily="34" charset="0"/>
                <a:cs typeface="Verdana" pitchFamily="34" charset="0"/>
              </a:rPr>
              <a:t> </a:t>
            </a:r>
            <a:r>
              <a:rPr lang="sk-SK" sz="1600" dirty="0" err="1" smtClean="0">
                <a:solidFill>
                  <a:srgbClr val="17375E"/>
                </a:solidFill>
                <a:latin typeface="Verdana" pitchFamily="34" charset="0"/>
                <a:ea typeface="Verdana" pitchFamily="34" charset="0"/>
                <a:cs typeface="Verdana" pitchFamily="34" charset="0"/>
              </a:rPr>
              <a:t>up</a:t>
            </a:r>
            <a:r>
              <a:rPr lang="sk-SK" sz="1600" dirty="0" smtClean="0">
                <a:solidFill>
                  <a:srgbClr val="17375E"/>
                </a:solidFill>
                <a:latin typeface="Verdana" pitchFamily="34" charset="0"/>
                <a:ea typeface="Verdana" pitchFamily="34" charset="0"/>
                <a:cs typeface="Verdana" pitchFamily="34" charset="0"/>
              </a:rPr>
              <a:t> to</a:t>
            </a:r>
            <a:r>
              <a:rPr lang="en-US" sz="1600" dirty="0" smtClean="0">
                <a:solidFill>
                  <a:srgbClr val="17375E"/>
                </a:solidFill>
                <a:latin typeface="Verdana" pitchFamily="34" charset="0"/>
                <a:ea typeface="Verdana" pitchFamily="34" charset="0"/>
                <a:cs typeface="Verdana" pitchFamily="34" charset="0"/>
              </a:rPr>
              <a:t> </a:t>
            </a:r>
            <a:r>
              <a:rPr lang="sk-SK" sz="1600" dirty="0" smtClean="0">
                <a:solidFill>
                  <a:srgbClr val="17375E"/>
                </a:solidFill>
                <a:latin typeface="Verdana" pitchFamily="34" charset="0"/>
                <a:ea typeface="Verdana" pitchFamily="34" charset="0"/>
                <a:cs typeface="Verdana" pitchFamily="34" charset="0"/>
              </a:rPr>
              <a:t>10/2015</a:t>
            </a:r>
            <a:endParaRPr lang="sk-SK" sz="1600" dirty="0">
              <a:solidFill>
                <a:srgbClr val="17375E"/>
              </a:solidFill>
              <a:latin typeface="Verdana" pitchFamily="34" charset="0"/>
              <a:ea typeface="Verdana" pitchFamily="34" charset="0"/>
              <a:cs typeface="Verdana" pitchFamily="34" charset="0"/>
            </a:endParaRPr>
          </a:p>
          <a:p>
            <a:endParaRPr lang="sk-SK" dirty="0">
              <a:solidFill>
                <a:srgbClr val="17375E"/>
              </a:solidFill>
              <a:latin typeface="Verdana" pitchFamily="34" charset="0"/>
              <a:ea typeface="Verdana" pitchFamily="34" charset="0"/>
              <a:cs typeface="Verdana" pitchFamily="34" charset="0"/>
            </a:endParaRPr>
          </a:p>
          <a:p>
            <a:pPr>
              <a:spcBef>
                <a:spcPts val="900"/>
              </a:spcBef>
            </a:pPr>
            <a:r>
              <a:rPr lang="en-US" b="1" dirty="0" smtClean="0">
                <a:solidFill>
                  <a:srgbClr val="17375E"/>
                </a:solidFill>
                <a:latin typeface="Verdana" pitchFamily="34" charset="0"/>
                <a:ea typeface="Verdana" pitchFamily="34" charset="0"/>
                <a:cs typeface="Verdana" pitchFamily="34" charset="0"/>
              </a:rPr>
              <a:t>BUDGET</a:t>
            </a:r>
            <a:r>
              <a:rPr lang="sk-SK" b="1" dirty="0" smtClean="0">
                <a:solidFill>
                  <a:srgbClr val="17375E"/>
                </a:solidFill>
                <a:latin typeface="Verdana" pitchFamily="34" charset="0"/>
                <a:ea typeface="Verdana" pitchFamily="34" charset="0"/>
                <a:cs typeface="Verdana" pitchFamily="34" charset="0"/>
              </a:rPr>
              <a:t> </a:t>
            </a:r>
            <a:r>
              <a:rPr lang="sk-SK" b="1" dirty="0">
                <a:solidFill>
                  <a:srgbClr val="17375E"/>
                </a:solidFill>
                <a:latin typeface="Verdana" pitchFamily="34" charset="0"/>
                <a:ea typeface="Verdana" pitchFamily="34" charset="0"/>
                <a:cs typeface="Verdana" pitchFamily="34" charset="0"/>
              </a:rPr>
              <a:t/>
            </a:r>
            <a:br>
              <a:rPr lang="sk-SK" b="1" dirty="0">
                <a:solidFill>
                  <a:srgbClr val="17375E"/>
                </a:solidFill>
                <a:latin typeface="Verdana" pitchFamily="34" charset="0"/>
                <a:ea typeface="Verdana" pitchFamily="34" charset="0"/>
                <a:cs typeface="Verdana" pitchFamily="34" charset="0"/>
              </a:rPr>
            </a:br>
            <a:r>
              <a:rPr lang="sk-SK" sz="1600" dirty="0" smtClean="0">
                <a:solidFill>
                  <a:srgbClr val="17375E"/>
                </a:solidFill>
                <a:latin typeface="Verdana" pitchFamily="34" charset="0"/>
                <a:ea typeface="Verdana" pitchFamily="34" charset="0"/>
                <a:cs typeface="Verdana" pitchFamily="34" charset="0"/>
              </a:rPr>
              <a:t>€8,234 571.17</a:t>
            </a:r>
            <a:endParaRPr lang="sk-SK" sz="1600" dirty="0">
              <a:solidFill>
                <a:srgbClr val="17375E"/>
              </a:solidFill>
              <a:latin typeface="Verdana" pitchFamily="34" charset="0"/>
              <a:ea typeface="Verdana" pitchFamily="34" charset="0"/>
              <a:cs typeface="Verdana" pitchFamily="34" charset="0"/>
            </a:endParaRPr>
          </a:p>
          <a:p>
            <a:endParaRPr lang="sk-SK" dirty="0" smtClean="0">
              <a:solidFill>
                <a:srgbClr val="17375E"/>
              </a:solidFill>
            </a:endParaRPr>
          </a:p>
          <a:p>
            <a:endParaRPr lang="sk-SK" dirty="0">
              <a:solidFill>
                <a:srgbClr val="17375E"/>
              </a:solidFill>
            </a:endParaRPr>
          </a:p>
          <a:p>
            <a:r>
              <a:rPr lang="sk-SK" sz="2400" b="1" dirty="0" smtClean="0">
                <a:solidFill>
                  <a:srgbClr val="17375E"/>
                </a:solidFill>
                <a:latin typeface="Verdana" panose="020B0604030504040204" pitchFamily="34" charset="0"/>
                <a:ea typeface="Verdana" panose="020B0604030504040204" pitchFamily="34" charset="0"/>
                <a:cs typeface="Verdana" panose="020B0604030504040204" pitchFamily="34" charset="0"/>
              </a:rPr>
              <a:t>   </a:t>
            </a:r>
            <a:r>
              <a:rPr lang="sk-SK" sz="2400" b="1" dirty="0" smtClean="0">
                <a:solidFill>
                  <a:srgbClr val="00B0F0"/>
                </a:solidFill>
                <a:latin typeface="Verdana" panose="020B0604030504040204" pitchFamily="34" charset="0"/>
                <a:ea typeface="Verdana" panose="020B0604030504040204" pitchFamily="34" charset="0"/>
                <a:cs typeface="Verdana" panose="020B0604030504040204" pitchFamily="34" charset="0"/>
              </a:rPr>
              <a:t>WWW.NPTT.SK</a:t>
            </a:r>
            <a:r>
              <a:rPr lang="sk-SK" sz="2400" b="1" dirty="0" smtClean="0">
                <a:solidFill>
                  <a:srgbClr val="17375E"/>
                </a:solidFill>
                <a:latin typeface="Verdana" panose="020B0604030504040204" pitchFamily="34" charset="0"/>
                <a:ea typeface="Verdana" panose="020B0604030504040204" pitchFamily="34" charset="0"/>
                <a:cs typeface="Verdana" panose="020B0604030504040204" pitchFamily="34" charset="0"/>
              </a:rPr>
              <a:t> </a:t>
            </a:r>
            <a:endParaRPr lang="sk-SK" sz="2400" b="1" dirty="0">
              <a:solidFill>
                <a:srgbClr val="17375E"/>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Untertitel 2"/>
          <p:cNvSpPr txBox="1">
            <a:spLocks/>
          </p:cNvSpPr>
          <p:nvPr/>
        </p:nvSpPr>
        <p:spPr>
          <a:xfrm>
            <a:off x="5592812" y="980728"/>
            <a:ext cx="3528392" cy="365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4F81BD"/>
              </a:buClr>
              <a:buFont typeface="Wingdings" pitchFamily="2" charset="2"/>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600"/>
              </a:spcBef>
              <a:buNone/>
            </a:pPr>
            <a:r>
              <a:rPr lang="sk-SK" sz="1400" b="1" i="1" dirty="0" smtClean="0">
                <a:solidFill>
                  <a:schemeClr val="accent6">
                    <a:lumMod val="75000"/>
                  </a:schemeClr>
                </a:solidFill>
              </a:rPr>
              <a:t>http://nitt.cvtisr.sk</a:t>
            </a:r>
          </a:p>
        </p:txBody>
      </p:sp>
      <p:grpSp>
        <p:nvGrpSpPr>
          <p:cNvPr id="2" name="Skupina 1"/>
          <p:cNvGrpSpPr>
            <a:grpSpLocks noChangeAspect="1"/>
          </p:cNvGrpSpPr>
          <p:nvPr/>
        </p:nvGrpSpPr>
        <p:grpSpPr>
          <a:xfrm>
            <a:off x="4211960" y="2312562"/>
            <a:ext cx="4032448" cy="3571986"/>
            <a:chOff x="4787900" y="3141663"/>
            <a:chExt cx="2808288" cy="2487612"/>
          </a:xfrm>
        </p:grpSpPr>
        <p:pic>
          <p:nvPicPr>
            <p:cNvPr id="8" name="Obrázok 10" descr="NITT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900" y="3141663"/>
              <a:ext cx="28082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ázok 11" descr="NITT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4365625"/>
              <a:ext cx="2808288"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Obdĺžnik 10"/>
          <p:cNvSpPr/>
          <p:nvPr/>
        </p:nvSpPr>
        <p:spPr>
          <a:xfrm>
            <a:off x="756096" y="6414343"/>
            <a:ext cx="8280400" cy="276225"/>
          </a:xfrm>
          <a:prstGeom prst="rect">
            <a:avLst/>
          </a:prstGeom>
        </p:spPr>
        <p:txBody>
          <a:bodyPr>
            <a:spAutoFit/>
          </a:bodyPr>
          <a:lstStyle/>
          <a:p>
            <a:pPr lvl="0" algn="ctr">
              <a:defRPr/>
            </a:pPr>
            <a:r>
              <a:rPr lang="en-US" sz="1200" b="1" kern="0" dirty="0">
                <a:solidFill>
                  <a:srgbClr val="1F497D">
                    <a:lumMod val="50000"/>
                  </a:srgbClr>
                </a:solidFill>
                <a:latin typeface="Verdana" pitchFamily="34" charset="0"/>
                <a:ea typeface="Verdana" pitchFamily="34" charset="0"/>
                <a:cs typeface="Verdana" pitchFamily="34" charset="0"/>
              </a:rPr>
              <a:t>Supporting research activities in Slovakia / Project is co-financed by the EU</a:t>
            </a:r>
          </a:p>
        </p:txBody>
      </p:sp>
      <p:pic>
        <p:nvPicPr>
          <p:cNvPr id="10" name="Obrázo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7844" y="40979"/>
            <a:ext cx="2117264" cy="978627"/>
          </a:xfrm>
          <a:prstGeom prst="rect">
            <a:avLst/>
          </a:prstGeom>
        </p:spPr>
      </p:pic>
    </p:spTree>
    <p:extLst>
      <p:ext uri="{BB962C8B-B14F-4D97-AF65-F5344CB8AC3E}">
        <p14:creationId xmlns:p14="http://schemas.microsoft.com/office/powerpoint/2010/main" val="1289404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r>
              <a:rPr lang="en-US" altLang="sk-SK" sz="3000" dirty="0" smtClean="0">
                <a:solidFill>
                  <a:schemeClr val="tx2">
                    <a:lumMod val="75000"/>
                  </a:schemeClr>
                </a:solidFill>
              </a:rPr>
              <a:t>PROJECT OBJECTIVES</a:t>
            </a:r>
            <a:endParaRPr lang="sk-SK" altLang="sk-SK" sz="3000" dirty="0">
              <a:solidFill>
                <a:schemeClr val="tx2">
                  <a:lumMod val="75000"/>
                </a:schemeClr>
              </a:solidFill>
            </a:endParaRPr>
          </a:p>
        </p:txBody>
      </p:sp>
      <p:sp>
        <p:nvSpPr>
          <p:cNvPr id="4099" name="Zástupný symbol obsahu 2"/>
          <p:cNvSpPr>
            <a:spLocks noGrp="1"/>
          </p:cNvSpPr>
          <p:nvPr>
            <p:ph idx="1"/>
          </p:nvPr>
        </p:nvSpPr>
        <p:spPr>
          <a:xfrm>
            <a:off x="683568" y="1600200"/>
            <a:ext cx="8374122" cy="4637112"/>
          </a:xfrm>
        </p:spPr>
        <p:txBody>
          <a:bodyPr>
            <a:normAutofit fontScale="77500" lnSpcReduction="20000"/>
          </a:bodyPr>
          <a:lstStyle/>
          <a:p>
            <a:pPr marL="0" indent="0">
              <a:buNone/>
            </a:pPr>
            <a:r>
              <a:rPr lang="en-GB" altLang="sk-SK" sz="2215" b="1" dirty="0" smtClean="0">
                <a:solidFill>
                  <a:srgbClr val="00B050"/>
                </a:solidFill>
              </a:rPr>
              <a:t>GENERAL OBJECTIVE</a:t>
            </a:r>
          </a:p>
          <a:p>
            <a:pPr marL="0" indent="0">
              <a:spcBef>
                <a:spcPts val="1200"/>
              </a:spcBef>
              <a:buFont typeface="Arial" panose="020B0604020202020204" pitchFamily="34" charset="0"/>
              <a:buNone/>
            </a:pPr>
            <a:r>
              <a:rPr lang="en-GB" altLang="sk-SK" sz="1846" dirty="0" smtClean="0"/>
              <a:t>The project’s primary objective is to propose and put into effect the national infrastructure to support technology transfer, and thus contribute directly to more intensive and efficient state support to research and development.</a:t>
            </a:r>
          </a:p>
          <a:p>
            <a:pPr marL="269875" indent="-269875">
              <a:buFont typeface="Arial" panose="020B0604020202020204" pitchFamily="34" charset="0"/>
              <a:buNone/>
            </a:pPr>
            <a:endParaRPr lang="en-GB" altLang="sk-SK" sz="1846" dirty="0" smtClean="0"/>
          </a:p>
          <a:p>
            <a:pPr marL="0" indent="0">
              <a:buNone/>
            </a:pPr>
            <a:r>
              <a:rPr lang="en-GB" altLang="sk-SK" sz="2215" b="1" dirty="0" smtClean="0">
                <a:solidFill>
                  <a:srgbClr val="00B0F0"/>
                </a:solidFill>
              </a:rPr>
              <a:t>Specific objective no. 1 </a:t>
            </a:r>
          </a:p>
          <a:p>
            <a:pPr marL="0" indent="0">
              <a:spcBef>
                <a:spcPts val="1200"/>
              </a:spcBef>
              <a:buFont typeface="Arial" panose="020B0604020202020204" pitchFamily="34" charset="0"/>
              <a:buNone/>
            </a:pPr>
            <a:r>
              <a:rPr lang="en-GB" altLang="sk-SK" sz="1846" dirty="0" smtClean="0"/>
              <a:t>To establish a Technology Transfer Centre at the Slovak Centre of Scientific and Technical Information in order to ensure systematic support for the technology transfer at national level.</a:t>
            </a:r>
          </a:p>
          <a:p>
            <a:pPr marL="269875" indent="-269875">
              <a:buFont typeface="Arial" panose="020B0604020202020204" pitchFamily="34" charset="0"/>
              <a:buNone/>
            </a:pPr>
            <a:endParaRPr lang="en-GB" altLang="sk-SK" sz="1846" dirty="0" smtClean="0"/>
          </a:p>
          <a:p>
            <a:pPr marL="0" indent="0">
              <a:buNone/>
            </a:pPr>
            <a:r>
              <a:rPr lang="en-GB" altLang="sk-SK" sz="2215" b="1" dirty="0" smtClean="0">
                <a:solidFill>
                  <a:srgbClr val="00B0F0"/>
                </a:solidFill>
              </a:rPr>
              <a:t>Specific objective no. 2</a:t>
            </a:r>
            <a:r>
              <a:rPr lang="en-GB" altLang="sk-SK" sz="1846" b="1" dirty="0" smtClean="0">
                <a:solidFill>
                  <a:srgbClr val="00B0F0"/>
                </a:solidFill>
              </a:rPr>
              <a:t> </a:t>
            </a:r>
            <a:endParaRPr lang="en-GB" altLang="sk-SK" sz="1846" dirty="0" smtClean="0">
              <a:solidFill>
                <a:srgbClr val="00B0F0"/>
              </a:solidFill>
            </a:endParaRPr>
          </a:p>
          <a:p>
            <a:pPr marL="0" indent="0">
              <a:spcBef>
                <a:spcPts val="1200"/>
              </a:spcBef>
              <a:buFont typeface="Arial" panose="020B0604020202020204" pitchFamily="34" charset="0"/>
              <a:buNone/>
            </a:pPr>
            <a:r>
              <a:rPr lang="en-GB" altLang="sk-SK" sz="1846" dirty="0" smtClean="0"/>
              <a:t>To assist the scientific community in the process of technology transfer via utilisation of the existing capacities and resources of the research and development information and communication technology infrastructure.</a:t>
            </a:r>
          </a:p>
          <a:p>
            <a:pPr marL="0" indent="0">
              <a:spcBef>
                <a:spcPts val="1200"/>
              </a:spcBef>
              <a:buFont typeface="Arial" panose="020B0604020202020204" pitchFamily="34" charset="0"/>
              <a:buNone/>
            </a:pPr>
            <a:r>
              <a:rPr lang="en-GB" altLang="sk-SK" sz="2000" b="1" dirty="0" smtClean="0">
                <a:solidFill>
                  <a:srgbClr val="00B0F0"/>
                </a:solidFill>
              </a:rPr>
              <a:t>Specific objective no. 3</a:t>
            </a:r>
          </a:p>
          <a:p>
            <a:pPr marL="0" indent="0">
              <a:spcBef>
                <a:spcPts val="1200"/>
              </a:spcBef>
              <a:buFont typeface="Arial" panose="020B0604020202020204" pitchFamily="34" charset="0"/>
              <a:buNone/>
            </a:pPr>
            <a:r>
              <a:rPr lang="en-GB" altLang="sk-SK" sz="1846" dirty="0" smtClean="0"/>
              <a:t>To render the process of the transfer of scientific knowledge and technology into the economy and society more efficient through the popularisation of science.</a:t>
            </a:r>
          </a:p>
          <a:p>
            <a:pPr marL="0" indent="0">
              <a:spcBef>
                <a:spcPts val="1200"/>
              </a:spcBef>
              <a:buFont typeface="Arial" panose="020B0604020202020204" pitchFamily="34" charset="0"/>
              <a:buNone/>
            </a:pPr>
            <a:endParaRPr lang="en-US" altLang="sk-SK" sz="1846" dirty="0"/>
          </a:p>
          <a:p>
            <a:pPr marL="0" indent="0">
              <a:spcBef>
                <a:spcPts val="1200"/>
              </a:spcBef>
              <a:buFont typeface="Arial" panose="020B0604020202020204" pitchFamily="34" charset="0"/>
              <a:buNone/>
            </a:pPr>
            <a:endParaRPr lang="sk-SK" altLang="sk-SK" sz="1846" dirty="0"/>
          </a:p>
          <a:p>
            <a:pPr>
              <a:buFont typeface="Arial" panose="020B0604020202020204" pitchFamily="34" charset="0"/>
              <a:buNone/>
            </a:pPr>
            <a:endParaRPr lang="sk-SK" altLang="sk-SK" sz="1846" dirty="0"/>
          </a:p>
        </p:txBody>
      </p:sp>
      <p:sp>
        <p:nvSpPr>
          <p:cNvPr id="10" name="Untertitel 2"/>
          <p:cNvSpPr txBox="1">
            <a:spLocks/>
          </p:cNvSpPr>
          <p:nvPr/>
        </p:nvSpPr>
        <p:spPr>
          <a:xfrm>
            <a:off x="5592812" y="980728"/>
            <a:ext cx="3528392" cy="365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4F81BD"/>
              </a:buClr>
              <a:buFont typeface="Wingdings" pitchFamily="2" charset="2"/>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600"/>
              </a:spcBef>
              <a:buNone/>
            </a:pPr>
            <a:r>
              <a:rPr lang="sk-SK" sz="1400" b="1" i="1" dirty="0" smtClean="0">
                <a:solidFill>
                  <a:schemeClr val="accent6">
                    <a:lumMod val="75000"/>
                  </a:schemeClr>
                </a:solidFill>
              </a:rPr>
              <a:t>http://nitt.cvtisr.sk</a:t>
            </a:r>
          </a:p>
        </p:txBody>
      </p:sp>
      <p:pic>
        <p:nvPicPr>
          <p:cNvPr id="2" name="Obrázo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7844" y="40979"/>
            <a:ext cx="2117264" cy="978627"/>
          </a:xfrm>
          <a:prstGeom prst="rect">
            <a:avLst/>
          </a:prstGeom>
        </p:spPr>
      </p:pic>
    </p:spTree>
    <p:extLst>
      <p:ext uri="{BB962C8B-B14F-4D97-AF65-F5344CB8AC3E}">
        <p14:creationId xmlns:p14="http://schemas.microsoft.com/office/powerpoint/2010/main" val="30537909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2827</TotalTime>
  <Words>843</Words>
  <Application>Microsoft Office PowerPoint</Application>
  <PresentationFormat>Prezentácia na obrazovke (4:3)</PresentationFormat>
  <Paragraphs>142</Paragraphs>
  <Slides>12</Slides>
  <Notes>1</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12</vt:i4>
      </vt:variant>
    </vt:vector>
  </HeadingPairs>
  <TitlesOfParts>
    <vt:vector size="21" baseType="lpstr">
      <vt:lpstr>ＭＳ Ｐゴシック</vt:lpstr>
      <vt:lpstr>Arial</vt:lpstr>
      <vt:lpstr>Calibri</vt:lpstr>
      <vt:lpstr>Century Gothic</vt:lpstr>
      <vt:lpstr>Lucida Sans Unicode</vt:lpstr>
      <vt:lpstr>Tahoma</vt:lpstr>
      <vt:lpstr>Verdana</vt:lpstr>
      <vt:lpstr>Wingdings</vt:lpstr>
      <vt:lpstr>Larissa-Design</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NITT SK</vt:lpstr>
      <vt:lpstr>PROJECT OBJECTIVES</vt:lpstr>
      <vt:lpstr>Prezentácia programu PowerPoint</vt:lpstr>
      <vt:lpstr>PROJECT OBJECTIVES</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Stefan Lilischkis</dc:creator>
  <cp:lastModifiedBy>Kubis Miroslav</cp:lastModifiedBy>
  <cp:revision>271</cp:revision>
  <cp:lastPrinted>2014-07-21T12:58:11Z</cp:lastPrinted>
  <dcterms:created xsi:type="dcterms:W3CDTF">2011-01-18T09:51:04Z</dcterms:created>
  <dcterms:modified xsi:type="dcterms:W3CDTF">2015-03-24T14:45:11Z</dcterms:modified>
</cp:coreProperties>
</file>